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10972800"/>
  <p:notesSz cx="10972800" cy="14630400"/>
  <p:embeddedFontLst>
    <p:embeddedFont>
      <p:font typeface="Mukta Light" panose="020B0604020202020204" charset="0"/>
      <p:regular r:id="rId12"/>
    </p:embeddedFont>
    <p:embeddedFont>
      <p:font typeface="Prompt Medium" panose="00000600000000000000" pitchFamily="2" charset="-3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372" y="-16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774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pic>
        <p:nvPicPr>
          <p:cNvPr id="3" name="Image 1" descr="preencoded.png"/>
          <p:cNvPicPr>
            <a:picLocks noChangeAspect="1"/>
          </p:cNvPicPr>
          <p:nvPr/>
        </p:nvPicPr>
        <p:blipFill>
          <a:blip r:embed="rId4"/>
          <a:stretch>
            <a:fillRect/>
          </a:stretch>
        </p:blipFill>
        <p:spPr>
          <a:xfrm>
            <a:off x="9986010" y="3348990"/>
            <a:ext cx="3802380" cy="4274820"/>
          </a:xfrm>
          <a:prstGeom prst="rect">
            <a:avLst/>
          </a:prstGeom>
        </p:spPr>
      </p:pic>
      <p:sp>
        <p:nvSpPr>
          <p:cNvPr id="4" name="Text 0"/>
          <p:cNvSpPr/>
          <p:nvPr/>
        </p:nvSpPr>
        <p:spPr>
          <a:xfrm>
            <a:off x="881063" y="2335173"/>
            <a:ext cx="7381875" cy="2097762"/>
          </a:xfrm>
          <a:prstGeom prst="rect">
            <a:avLst/>
          </a:prstGeom>
          <a:noFill/>
          <a:ln/>
        </p:spPr>
        <p:txBody>
          <a:bodyPr wrap="square" lIns="0" tIns="0" rIns="0" bIns="0" rtlCol="0" anchor="t"/>
          <a:lstStyle/>
          <a:p>
            <a:pPr marL="0" indent="0" algn="l">
              <a:lnSpc>
                <a:spcPts val="5500"/>
              </a:lnSpc>
              <a:buNone/>
            </a:pPr>
            <a:r>
              <a:rPr lang="en-US" sz="4400" dirty="0">
                <a:solidFill>
                  <a:srgbClr val="C6BFEE"/>
                </a:solidFill>
                <a:latin typeface="Prompt Medium" pitchFamily="34" charset="0"/>
                <a:ea typeface="Prompt Medium" pitchFamily="34" charset="-122"/>
                <a:cs typeface="Prompt Medium" pitchFamily="34" charset="-120"/>
              </a:rPr>
              <a:t>Cybersecurity-Based Login Monitoring and Task Management System</a:t>
            </a:r>
            <a:endParaRPr lang="en-US" sz="4400" dirty="0"/>
          </a:p>
        </p:txBody>
      </p:sp>
      <p:sp>
        <p:nvSpPr>
          <p:cNvPr id="5" name="Text 1"/>
          <p:cNvSpPr/>
          <p:nvPr/>
        </p:nvSpPr>
        <p:spPr>
          <a:xfrm>
            <a:off x="881063" y="4810482"/>
            <a:ext cx="7381875" cy="2014538"/>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This presentation outlines a comprehensive system that integrates secure login monitoring with an efficient task management platform. Designed to strengthen cybersecurity measures while streamlining user and administrative workflows, the system addresses modern organizational needs for security and accountability.</a:t>
            </a:r>
            <a:endParaRPr lang="en-US" sz="1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81063" y="2497455"/>
            <a:ext cx="7345442" cy="699254"/>
          </a:xfrm>
          <a:prstGeom prst="rect">
            <a:avLst/>
          </a:prstGeom>
          <a:noFill/>
          <a:ln/>
        </p:spPr>
        <p:txBody>
          <a:bodyPr wrap="none" lIns="0" tIns="0" rIns="0" bIns="0" rtlCol="0" anchor="t"/>
          <a:lstStyle/>
          <a:p>
            <a:pPr marL="0" indent="0" algn="l">
              <a:lnSpc>
                <a:spcPts val="5500"/>
              </a:lnSpc>
              <a:buNone/>
            </a:pPr>
            <a:r>
              <a:rPr lang="en-US" sz="4400" dirty="0">
                <a:solidFill>
                  <a:srgbClr val="C6BFEE"/>
                </a:solidFill>
                <a:latin typeface="Prompt Medium" pitchFamily="34" charset="0"/>
                <a:ea typeface="Prompt Medium" pitchFamily="34" charset="-122"/>
                <a:cs typeface="Prompt Medium" pitchFamily="34" charset="-120"/>
              </a:rPr>
              <a:t>Introduction to the System</a:t>
            </a:r>
            <a:endParaRPr lang="en-US" sz="4400" dirty="0"/>
          </a:p>
        </p:txBody>
      </p:sp>
      <p:sp>
        <p:nvSpPr>
          <p:cNvPr id="4" name="Shape 1"/>
          <p:cNvSpPr/>
          <p:nvPr/>
        </p:nvSpPr>
        <p:spPr>
          <a:xfrm>
            <a:off x="881063" y="3574256"/>
            <a:ext cx="566380" cy="566380"/>
          </a:xfrm>
          <a:prstGeom prst="roundRect">
            <a:avLst>
              <a:gd name="adj" fmla="val 18670"/>
            </a:avLst>
          </a:prstGeom>
          <a:solidFill>
            <a:srgbClr val="542C49"/>
          </a:solidFill>
          <a:ln w="15240">
            <a:solidFill>
              <a:srgbClr val="6D4562"/>
            </a:solidFill>
            <a:prstDash val="solid"/>
          </a:ln>
        </p:spPr>
      </p:sp>
      <p:pic>
        <p:nvPicPr>
          <p:cNvPr id="5" name="Image 1" descr="preencoded.png"/>
          <p:cNvPicPr>
            <a:picLocks noChangeAspect="1"/>
          </p:cNvPicPr>
          <p:nvPr/>
        </p:nvPicPr>
        <p:blipFill>
          <a:blip r:embed="rId4"/>
          <a:stretch>
            <a:fillRect/>
          </a:stretch>
        </p:blipFill>
        <p:spPr>
          <a:xfrm>
            <a:off x="996375" y="3647599"/>
            <a:ext cx="335637" cy="419576"/>
          </a:xfrm>
          <a:prstGeom prst="rect">
            <a:avLst/>
          </a:prstGeom>
        </p:spPr>
      </p:pic>
      <p:sp>
        <p:nvSpPr>
          <p:cNvPr id="6" name="Text 2"/>
          <p:cNvSpPr/>
          <p:nvPr/>
        </p:nvSpPr>
        <p:spPr>
          <a:xfrm>
            <a:off x="1699141" y="3660696"/>
            <a:ext cx="2715578" cy="699373"/>
          </a:xfrm>
          <a:prstGeom prst="rect">
            <a:avLst/>
          </a:prstGeom>
          <a:noFill/>
          <a:ln/>
        </p:spPr>
        <p:txBody>
          <a:bodyPr wrap="squar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Unified Login Activity Tracking</a:t>
            </a:r>
            <a:endParaRPr lang="en-US" sz="2200" dirty="0"/>
          </a:p>
        </p:txBody>
      </p:sp>
      <p:sp>
        <p:nvSpPr>
          <p:cNvPr id="7" name="Text 3"/>
          <p:cNvSpPr/>
          <p:nvPr/>
        </p:nvSpPr>
        <p:spPr>
          <a:xfrm>
            <a:off x="1699141" y="4511040"/>
            <a:ext cx="2715578" cy="2014538"/>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Monitors and records login events with detailed timestamps to build complete login histories for all users.</a:t>
            </a:r>
            <a:endParaRPr lang="en-US" sz="1950" dirty="0"/>
          </a:p>
        </p:txBody>
      </p:sp>
      <p:sp>
        <p:nvSpPr>
          <p:cNvPr id="8" name="Shape 4"/>
          <p:cNvSpPr/>
          <p:nvPr/>
        </p:nvSpPr>
        <p:spPr>
          <a:xfrm>
            <a:off x="4729401" y="3574256"/>
            <a:ext cx="566380" cy="566380"/>
          </a:xfrm>
          <a:prstGeom prst="roundRect">
            <a:avLst>
              <a:gd name="adj" fmla="val 18670"/>
            </a:avLst>
          </a:prstGeom>
          <a:solidFill>
            <a:srgbClr val="542C49"/>
          </a:solidFill>
          <a:ln w="15240">
            <a:solidFill>
              <a:srgbClr val="6D4562"/>
            </a:solidFill>
            <a:prstDash val="solid"/>
          </a:ln>
        </p:spPr>
      </p:sp>
      <p:pic>
        <p:nvPicPr>
          <p:cNvPr id="9" name="Image 2" descr="preencoded.png"/>
          <p:cNvPicPr>
            <a:picLocks noChangeAspect="1"/>
          </p:cNvPicPr>
          <p:nvPr/>
        </p:nvPicPr>
        <p:blipFill>
          <a:blip r:embed="rId5"/>
          <a:stretch>
            <a:fillRect/>
          </a:stretch>
        </p:blipFill>
        <p:spPr>
          <a:xfrm>
            <a:off x="4844713" y="3647599"/>
            <a:ext cx="335637" cy="419576"/>
          </a:xfrm>
          <a:prstGeom prst="rect">
            <a:avLst/>
          </a:prstGeom>
        </p:spPr>
      </p:pic>
      <p:sp>
        <p:nvSpPr>
          <p:cNvPr id="10" name="Text 5"/>
          <p:cNvSpPr/>
          <p:nvPr/>
        </p:nvSpPr>
        <p:spPr>
          <a:xfrm>
            <a:off x="5547479" y="3660696"/>
            <a:ext cx="2715578"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Secure Dashboards</a:t>
            </a:r>
            <a:endParaRPr lang="en-US" sz="2200" dirty="0"/>
          </a:p>
        </p:txBody>
      </p:sp>
      <p:sp>
        <p:nvSpPr>
          <p:cNvPr id="11" name="Text 6"/>
          <p:cNvSpPr/>
          <p:nvPr/>
        </p:nvSpPr>
        <p:spPr>
          <a:xfrm>
            <a:off x="5547479" y="4161353"/>
            <a:ext cx="2715578" cy="241744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Provides role-based interfaces for admins and users, enabling visibility into login patterns and task management for productivity and security.</a:t>
            </a:r>
            <a:endParaRPr lang="en-US" sz="1950" dirty="0"/>
          </a:p>
        </p:txBody>
      </p:sp>
      <p:sp>
        <p:nvSpPr>
          <p:cNvPr id="12" name="Shape 7"/>
          <p:cNvSpPr/>
          <p:nvPr/>
        </p:nvSpPr>
        <p:spPr>
          <a:xfrm>
            <a:off x="881063" y="7082314"/>
            <a:ext cx="566380" cy="566380"/>
          </a:xfrm>
          <a:prstGeom prst="roundRect">
            <a:avLst>
              <a:gd name="adj" fmla="val 18670"/>
            </a:avLst>
          </a:prstGeom>
          <a:solidFill>
            <a:srgbClr val="542C49"/>
          </a:solidFill>
          <a:ln w="15240">
            <a:solidFill>
              <a:srgbClr val="6D4562"/>
            </a:solidFill>
            <a:prstDash val="solid"/>
          </a:ln>
        </p:spPr>
      </p:sp>
      <p:pic>
        <p:nvPicPr>
          <p:cNvPr id="13" name="Image 3" descr="preencoded.png"/>
          <p:cNvPicPr>
            <a:picLocks noChangeAspect="1"/>
          </p:cNvPicPr>
          <p:nvPr/>
        </p:nvPicPr>
        <p:blipFill>
          <a:blip r:embed="rId6"/>
          <a:stretch>
            <a:fillRect/>
          </a:stretch>
        </p:blipFill>
        <p:spPr>
          <a:xfrm>
            <a:off x="996375" y="7155656"/>
            <a:ext cx="335637" cy="419576"/>
          </a:xfrm>
          <a:prstGeom prst="rect">
            <a:avLst/>
          </a:prstGeom>
        </p:spPr>
      </p:pic>
      <p:sp>
        <p:nvSpPr>
          <p:cNvPr id="14" name="Text 8"/>
          <p:cNvSpPr/>
          <p:nvPr/>
        </p:nvSpPr>
        <p:spPr>
          <a:xfrm>
            <a:off x="1699141" y="7168753"/>
            <a:ext cx="3918942"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Enhanced Security Protocols</a:t>
            </a:r>
            <a:endParaRPr lang="en-US" sz="2200" dirty="0"/>
          </a:p>
        </p:txBody>
      </p:sp>
      <p:sp>
        <p:nvSpPr>
          <p:cNvPr id="15" name="Text 9"/>
          <p:cNvSpPr/>
          <p:nvPr/>
        </p:nvSpPr>
        <p:spPr>
          <a:xfrm>
            <a:off x="1699141" y="7669411"/>
            <a:ext cx="6563797"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Detects suspicious activity proactively to safeguard against unauthorized access and insider threats.</a:t>
            </a:r>
            <a:endParaRPr lang="en-US" sz="19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147060"/>
          </a:xfrm>
          <a:prstGeom prst="rect">
            <a:avLst/>
          </a:prstGeom>
        </p:spPr>
      </p:pic>
      <p:sp>
        <p:nvSpPr>
          <p:cNvPr id="3" name="Text 0"/>
          <p:cNvSpPr/>
          <p:nvPr/>
        </p:nvSpPr>
        <p:spPr>
          <a:xfrm>
            <a:off x="881063" y="4178975"/>
            <a:ext cx="10787182" cy="699254"/>
          </a:xfrm>
          <a:prstGeom prst="rect">
            <a:avLst/>
          </a:prstGeom>
          <a:noFill/>
          <a:ln/>
        </p:spPr>
        <p:txBody>
          <a:bodyPr wrap="none" lIns="0" tIns="0" rIns="0" bIns="0" rtlCol="0" anchor="t"/>
          <a:lstStyle/>
          <a:p>
            <a:pPr marL="0" indent="0" algn="l">
              <a:lnSpc>
                <a:spcPts val="5500"/>
              </a:lnSpc>
              <a:buNone/>
            </a:pPr>
            <a:r>
              <a:rPr lang="en-US" sz="4400" dirty="0">
                <a:solidFill>
                  <a:srgbClr val="C6BFEE"/>
                </a:solidFill>
                <a:latin typeface="Prompt Medium" pitchFamily="34" charset="0"/>
                <a:ea typeface="Prompt Medium" pitchFamily="34" charset="-122"/>
                <a:cs typeface="Prompt Medium" pitchFamily="34" charset="-120"/>
              </a:rPr>
              <a:t>Identified Problems in Existing Systems</a:t>
            </a:r>
            <a:endParaRPr lang="en-US" sz="4400" dirty="0"/>
          </a:p>
        </p:txBody>
      </p:sp>
      <p:sp>
        <p:nvSpPr>
          <p:cNvPr id="4" name="Shape 1"/>
          <p:cNvSpPr/>
          <p:nvPr/>
        </p:nvSpPr>
        <p:spPr>
          <a:xfrm>
            <a:off x="881063" y="5255776"/>
            <a:ext cx="6308288" cy="2243257"/>
          </a:xfrm>
          <a:prstGeom prst="roundRect">
            <a:avLst>
              <a:gd name="adj" fmla="val 4714"/>
            </a:avLst>
          </a:prstGeom>
          <a:solidFill>
            <a:srgbClr val="542C49"/>
          </a:solidFill>
          <a:ln w="15240">
            <a:solidFill>
              <a:srgbClr val="6D4562"/>
            </a:solidFill>
            <a:prstDash val="solid"/>
          </a:ln>
        </p:spPr>
      </p:sp>
      <p:sp>
        <p:nvSpPr>
          <p:cNvPr id="5" name="Text 2"/>
          <p:cNvSpPr/>
          <p:nvPr/>
        </p:nvSpPr>
        <p:spPr>
          <a:xfrm>
            <a:off x="1148001" y="5522714"/>
            <a:ext cx="3965377"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Attendance Without Security</a:t>
            </a:r>
            <a:endParaRPr lang="en-US" sz="2200" dirty="0"/>
          </a:p>
        </p:txBody>
      </p:sp>
      <p:sp>
        <p:nvSpPr>
          <p:cNvPr id="6" name="Text 3"/>
          <p:cNvSpPr/>
          <p:nvPr/>
        </p:nvSpPr>
        <p:spPr>
          <a:xfrm>
            <a:off x="1148001" y="6023372"/>
            <a:ext cx="5774412"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Current attendance systems often track presence but overlook login security and behavioral monitoring.</a:t>
            </a:r>
            <a:endParaRPr lang="en-US" sz="1950" dirty="0"/>
          </a:p>
        </p:txBody>
      </p:sp>
      <p:sp>
        <p:nvSpPr>
          <p:cNvPr id="7" name="Shape 4"/>
          <p:cNvSpPr/>
          <p:nvPr/>
        </p:nvSpPr>
        <p:spPr>
          <a:xfrm>
            <a:off x="7441049" y="5255776"/>
            <a:ext cx="6308288" cy="2243257"/>
          </a:xfrm>
          <a:prstGeom prst="roundRect">
            <a:avLst>
              <a:gd name="adj" fmla="val 4714"/>
            </a:avLst>
          </a:prstGeom>
          <a:solidFill>
            <a:srgbClr val="542C49"/>
          </a:solidFill>
          <a:ln w="15240">
            <a:solidFill>
              <a:srgbClr val="6D4562"/>
            </a:solidFill>
            <a:prstDash val="solid"/>
          </a:ln>
        </p:spPr>
      </p:sp>
      <p:sp>
        <p:nvSpPr>
          <p:cNvPr id="8" name="Text 5"/>
          <p:cNvSpPr/>
          <p:nvPr/>
        </p:nvSpPr>
        <p:spPr>
          <a:xfrm>
            <a:off x="7707987" y="5522714"/>
            <a:ext cx="5111948"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Lack of Suspicious Activity Detection</a:t>
            </a:r>
            <a:endParaRPr lang="en-US" sz="2200" dirty="0"/>
          </a:p>
        </p:txBody>
      </p:sp>
      <p:sp>
        <p:nvSpPr>
          <p:cNvPr id="9" name="Text 6"/>
          <p:cNvSpPr/>
          <p:nvPr/>
        </p:nvSpPr>
        <p:spPr>
          <a:xfrm>
            <a:off x="7707987" y="6023372"/>
            <a:ext cx="5774412"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No mechanisms to detect repeated failed logins or access from unusual times and locations, increasing vulnerability.</a:t>
            </a:r>
            <a:endParaRPr lang="en-US" sz="1950" dirty="0"/>
          </a:p>
        </p:txBody>
      </p:sp>
      <p:sp>
        <p:nvSpPr>
          <p:cNvPr id="10" name="Shape 7"/>
          <p:cNvSpPr/>
          <p:nvPr/>
        </p:nvSpPr>
        <p:spPr>
          <a:xfrm>
            <a:off x="881063" y="7750731"/>
            <a:ext cx="6308288" cy="2190036"/>
          </a:xfrm>
          <a:prstGeom prst="roundRect">
            <a:avLst>
              <a:gd name="adj" fmla="val 4828"/>
            </a:avLst>
          </a:prstGeom>
          <a:solidFill>
            <a:srgbClr val="542C49"/>
          </a:solidFill>
          <a:ln w="15240">
            <a:solidFill>
              <a:srgbClr val="6D4562"/>
            </a:solidFill>
            <a:prstDash val="solid"/>
          </a:ln>
        </p:spPr>
      </p:sp>
      <p:sp>
        <p:nvSpPr>
          <p:cNvPr id="11" name="Text 8"/>
          <p:cNvSpPr/>
          <p:nvPr/>
        </p:nvSpPr>
        <p:spPr>
          <a:xfrm>
            <a:off x="1148001" y="8017669"/>
            <a:ext cx="5774412" cy="699373"/>
          </a:xfrm>
          <a:prstGeom prst="rect">
            <a:avLst/>
          </a:prstGeom>
          <a:noFill/>
          <a:ln/>
        </p:spPr>
        <p:txBody>
          <a:bodyPr wrap="squar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Absence of Centralized Task Management</a:t>
            </a:r>
            <a:endParaRPr lang="en-US" sz="2200" dirty="0"/>
          </a:p>
        </p:txBody>
      </p:sp>
      <p:sp>
        <p:nvSpPr>
          <p:cNvPr id="12" name="Text 9"/>
          <p:cNvSpPr/>
          <p:nvPr/>
        </p:nvSpPr>
        <p:spPr>
          <a:xfrm>
            <a:off x="1148001" y="8868013"/>
            <a:ext cx="5774412"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Separate tools or manual methods hinder efficient task allocation and oversight by administrators.</a:t>
            </a:r>
            <a:endParaRPr lang="en-US" sz="1950" dirty="0"/>
          </a:p>
        </p:txBody>
      </p:sp>
      <p:sp>
        <p:nvSpPr>
          <p:cNvPr id="13" name="Shape 10"/>
          <p:cNvSpPr/>
          <p:nvPr/>
        </p:nvSpPr>
        <p:spPr>
          <a:xfrm>
            <a:off x="7441049" y="7750731"/>
            <a:ext cx="6308288" cy="2190036"/>
          </a:xfrm>
          <a:prstGeom prst="roundRect">
            <a:avLst>
              <a:gd name="adj" fmla="val 4828"/>
            </a:avLst>
          </a:prstGeom>
          <a:solidFill>
            <a:srgbClr val="542C49"/>
          </a:solidFill>
          <a:ln w="15240">
            <a:solidFill>
              <a:srgbClr val="6D4562"/>
            </a:solidFill>
            <a:prstDash val="solid"/>
          </a:ln>
        </p:spPr>
      </p:sp>
      <p:sp>
        <p:nvSpPr>
          <p:cNvPr id="14" name="Text 11"/>
          <p:cNvSpPr/>
          <p:nvPr/>
        </p:nvSpPr>
        <p:spPr>
          <a:xfrm>
            <a:off x="7707987" y="8017669"/>
            <a:ext cx="2930009"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Accountability Deficit</a:t>
            </a:r>
            <a:endParaRPr lang="en-US" sz="2200" dirty="0"/>
          </a:p>
        </p:txBody>
      </p:sp>
      <p:sp>
        <p:nvSpPr>
          <p:cNvPr id="15" name="Text 12"/>
          <p:cNvSpPr/>
          <p:nvPr/>
        </p:nvSpPr>
        <p:spPr>
          <a:xfrm>
            <a:off x="7707987" y="8518327"/>
            <a:ext cx="5774412"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Without integrated logging and dashboards, tracing user actions and ensuring responsibility is difficult.</a:t>
            </a:r>
            <a:endParaRPr lang="en-US" sz="1950" dirty="0"/>
          </a:p>
        </p:txBody>
      </p:sp>
      <p:pic>
        <p:nvPicPr>
          <p:cNvPr id="19" name="Picture 18">
            <a:extLst>
              <a:ext uri="{FF2B5EF4-FFF2-40B4-BE49-F238E27FC236}">
                <a16:creationId xmlns:a16="http://schemas.microsoft.com/office/drawing/2014/main" id="{23F7CF96-0E49-9148-3781-EEDBC2BF38A1}"/>
              </a:ext>
            </a:extLst>
          </p:cNvPr>
          <p:cNvPicPr>
            <a:picLocks noChangeAspect="1"/>
          </p:cNvPicPr>
          <p:nvPr/>
        </p:nvPicPr>
        <p:blipFill>
          <a:blip r:embed="rId4"/>
          <a:stretch>
            <a:fillRect/>
          </a:stretch>
        </p:blipFill>
        <p:spPr>
          <a:xfrm>
            <a:off x="12612914" y="10491608"/>
            <a:ext cx="2017486" cy="4335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81063" y="3452693"/>
            <a:ext cx="5594747" cy="699254"/>
          </a:xfrm>
          <a:prstGeom prst="rect">
            <a:avLst/>
          </a:prstGeom>
          <a:noFill/>
          <a:ln/>
        </p:spPr>
        <p:txBody>
          <a:bodyPr wrap="none" lIns="0" tIns="0" rIns="0" bIns="0" rtlCol="0" anchor="t"/>
          <a:lstStyle/>
          <a:p>
            <a:pPr marL="0" indent="0" algn="l">
              <a:lnSpc>
                <a:spcPts val="5500"/>
              </a:lnSpc>
              <a:buNone/>
            </a:pPr>
            <a:r>
              <a:rPr lang="en-US" sz="4400" dirty="0">
                <a:solidFill>
                  <a:srgbClr val="C6BFEE"/>
                </a:solidFill>
                <a:latin typeface="Prompt Medium" pitchFamily="34" charset="0"/>
                <a:ea typeface="Prompt Medium" pitchFamily="34" charset="-122"/>
                <a:cs typeface="Prompt Medium" pitchFamily="34" charset="-120"/>
              </a:rPr>
              <a:t>System Objectives</a:t>
            </a:r>
            <a:endParaRPr lang="en-US" sz="4400" dirty="0"/>
          </a:p>
        </p:txBody>
      </p:sp>
      <p:sp>
        <p:nvSpPr>
          <p:cNvPr id="3" name="Text 1"/>
          <p:cNvSpPr/>
          <p:nvPr/>
        </p:nvSpPr>
        <p:spPr>
          <a:xfrm>
            <a:off x="881063" y="4781193"/>
            <a:ext cx="3879532" cy="699373"/>
          </a:xfrm>
          <a:prstGeom prst="rect">
            <a:avLst/>
          </a:prstGeom>
          <a:noFill/>
          <a:ln/>
        </p:spPr>
        <p:txBody>
          <a:bodyPr wrap="square" lIns="0" tIns="0" rIns="0" bIns="0" rtlCol="0" anchor="t"/>
          <a:lstStyle/>
          <a:p>
            <a:pPr marL="0" indent="0" algn="l">
              <a:lnSpc>
                <a:spcPts val="2750"/>
              </a:lnSpc>
              <a:buNone/>
            </a:pPr>
            <a:r>
              <a:rPr lang="en-US" sz="2200" dirty="0">
                <a:solidFill>
                  <a:srgbClr val="C6BFEE"/>
                </a:solidFill>
                <a:latin typeface="Prompt Medium" pitchFamily="34" charset="0"/>
                <a:ea typeface="Prompt Medium" pitchFamily="34" charset="-122"/>
                <a:cs typeface="Prompt Medium" pitchFamily="34" charset="-120"/>
              </a:rPr>
              <a:t>Comprehensive Login Monitoring</a:t>
            </a:r>
            <a:endParaRPr lang="en-US" sz="2200" dirty="0"/>
          </a:p>
        </p:txBody>
      </p:sp>
      <p:sp>
        <p:nvSpPr>
          <p:cNvPr id="4" name="Text 2"/>
          <p:cNvSpPr/>
          <p:nvPr/>
        </p:nvSpPr>
        <p:spPr>
          <a:xfrm>
            <a:off x="881063" y="5732264"/>
            <a:ext cx="3879532"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Record all login events with timestamps accurately</a:t>
            </a:r>
            <a:endParaRPr lang="en-US" sz="1950" dirty="0"/>
          </a:p>
        </p:txBody>
      </p:sp>
      <p:sp>
        <p:nvSpPr>
          <p:cNvPr id="5" name="Text 3"/>
          <p:cNvSpPr/>
          <p:nvPr/>
        </p:nvSpPr>
        <p:spPr>
          <a:xfrm>
            <a:off x="881063" y="6626185"/>
            <a:ext cx="3879532"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Calculate daily attendance automatically from login data</a:t>
            </a:r>
            <a:endParaRPr lang="en-US" sz="1950" dirty="0"/>
          </a:p>
        </p:txBody>
      </p:sp>
      <p:sp>
        <p:nvSpPr>
          <p:cNvPr id="6" name="Text 4"/>
          <p:cNvSpPr/>
          <p:nvPr/>
        </p:nvSpPr>
        <p:spPr>
          <a:xfrm>
            <a:off x="5382339" y="4781193"/>
            <a:ext cx="3879532" cy="699373"/>
          </a:xfrm>
          <a:prstGeom prst="rect">
            <a:avLst/>
          </a:prstGeom>
          <a:noFill/>
          <a:ln/>
        </p:spPr>
        <p:txBody>
          <a:bodyPr wrap="square" lIns="0" tIns="0" rIns="0" bIns="0" rtlCol="0" anchor="t"/>
          <a:lstStyle/>
          <a:p>
            <a:pPr marL="0" indent="0" algn="l">
              <a:lnSpc>
                <a:spcPts val="2750"/>
              </a:lnSpc>
              <a:buNone/>
            </a:pPr>
            <a:r>
              <a:rPr lang="en-US" sz="2200" dirty="0">
                <a:solidFill>
                  <a:srgbClr val="C6BFEE"/>
                </a:solidFill>
                <a:latin typeface="Prompt Medium" pitchFamily="34" charset="0"/>
                <a:ea typeface="Prompt Medium" pitchFamily="34" charset="-122"/>
                <a:cs typeface="Prompt Medium" pitchFamily="34" charset="-120"/>
              </a:rPr>
              <a:t>Dynamic Role-Based Dashboards</a:t>
            </a:r>
            <a:endParaRPr lang="en-US" sz="2200" dirty="0"/>
          </a:p>
        </p:txBody>
      </p:sp>
      <p:sp>
        <p:nvSpPr>
          <p:cNvPr id="7" name="Text 5"/>
          <p:cNvSpPr/>
          <p:nvPr/>
        </p:nvSpPr>
        <p:spPr>
          <a:xfrm>
            <a:off x="5382339" y="5732264"/>
            <a:ext cx="3879532"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Admins assign tasks and review consolidated login logs</a:t>
            </a:r>
            <a:endParaRPr lang="en-US" sz="1950" dirty="0"/>
          </a:p>
        </p:txBody>
      </p:sp>
      <p:sp>
        <p:nvSpPr>
          <p:cNvPr id="8" name="Text 6"/>
          <p:cNvSpPr/>
          <p:nvPr/>
        </p:nvSpPr>
        <p:spPr>
          <a:xfrm>
            <a:off x="5382339" y="6626185"/>
            <a:ext cx="3879532"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Users view personal login histories and pending tasks</a:t>
            </a:r>
            <a:endParaRPr lang="en-US" sz="1950" dirty="0"/>
          </a:p>
        </p:txBody>
      </p:sp>
      <p:sp>
        <p:nvSpPr>
          <p:cNvPr id="9" name="Text 7"/>
          <p:cNvSpPr/>
          <p:nvPr/>
        </p:nvSpPr>
        <p:spPr>
          <a:xfrm>
            <a:off x="9883616" y="4781193"/>
            <a:ext cx="3879532" cy="699373"/>
          </a:xfrm>
          <a:prstGeom prst="rect">
            <a:avLst/>
          </a:prstGeom>
          <a:noFill/>
          <a:ln/>
        </p:spPr>
        <p:txBody>
          <a:bodyPr wrap="square" lIns="0" tIns="0" rIns="0" bIns="0" rtlCol="0" anchor="t"/>
          <a:lstStyle/>
          <a:p>
            <a:pPr marL="0" indent="0" algn="l">
              <a:lnSpc>
                <a:spcPts val="2750"/>
              </a:lnSpc>
              <a:buNone/>
            </a:pPr>
            <a:r>
              <a:rPr lang="en-US" sz="2200" dirty="0">
                <a:solidFill>
                  <a:srgbClr val="C6BFEE"/>
                </a:solidFill>
                <a:latin typeface="Prompt Medium" pitchFamily="34" charset="0"/>
                <a:ea typeface="Prompt Medium" pitchFamily="34" charset="-122"/>
                <a:cs typeface="Prompt Medium" pitchFamily="34" charset="-120"/>
              </a:rPr>
              <a:t>Robust Security Implementations</a:t>
            </a:r>
            <a:endParaRPr lang="en-US" sz="2200" dirty="0"/>
          </a:p>
        </p:txBody>
      </p:sp>
      <p:sp>
        <p:nvSpPr>
          <p:cNvPr id="10" name="Text 8"/>
          <p:cNvSpPr/>
          <p:nvPr/>
        </p:nvSpPr>
        <p:spPr>
          <a:xfrm>
            <a:off x="9883616" y="5732264"/>
            <a:ext cx="3879532"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Log failed login attempts for anomaly detection</a:t>
            </a:r>
            <a:endParaRPr lang="en-US" sz="1950" dirty="0"/>
          </a:p>
        </p:txBody>
      </p:sp>
      <p:sp>
        <p:nvSpPr>
          <p:cNvPr id="11" name="Text 9"/>
          <p:cNvSpPr/>
          <p:nvPr/>
        </p:nvSpPr>
        <p:spPr>
          <a:xfrm>
            <a:off x="9883616" y="6626185"/>
            <a:ext cx="3879532"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Prevent unauthorized access with layered validations</a:t>
            </a:r>
            <a:endParaRPr lang="en-US" sz="1950" dirty="0"/>
          </a:p>
        </p:txBody>
      </p:sp>
      <p:pic>
        <p:nvPicPr>
          <p:cNvPr id="13" name="Picture 12">
            <a:extLst>
              <a:ext uri="{FF2B5EF4-FFF2-40B4-BE49-F238E27FC236}">
                <a16:creationId xmlns:a16="http://schemas.microsoft.com/office/drawing/2014/main" id="{438A3115-C041-2338-C95B-D259BC2E2E39}"/>
              </a:ext>
            </a:extLst>
          </p:cNvPr>
          <p:cNvPicPr>
            <a:picLocks noChangeAspect="1"/>
          </p:cNvPicPr>
          <p:nvPr/>
        </p:nvPicPr>
        <p:blipFill>
          <a:blip r:embed="rId3"/>
          <a:stretch>
            <a:fillRect/>
          </a:stretch>
        </p:blipFill>
        <p:spPr>
          <a:xfrm>
            <a:off x="12442971" y="10502773"/>
            <a:ext cx="2187429" cy="4700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0972800"/>
          </a:xfrm>
          <a:prstGeom prst="rect">
            <a:avLst/>
          </a:prstGeom>
        </p:spPr>
      </p:pic>
      <p:sp>
        <p:nvSpPr>
          <p:cNvPr id="3" name="Shape 0"/>
          <p:cNvSpPr/>
          <p:nvPr/>
        </p:nvSpPr>
        <p:spPr>
          <a:xfrm>
            <a:off x="0" y="0"/>
            <a:ext cx="14630400" cy="10972800"/>
          </a:xfrm>
          <a:prstGeom prst="rect">
            <a:avLst/>
          </a:prstGeom>
          <a:solidFill>
            <a:srgbClr val="0B0C23">
              <a:alpha val="80000"/>
            </a:srgbClr>
          </a:solidFill>
          <a:ln/>
        </p:spPr>
      </p:sp>
      <p:sp>
        <p:nvSpPr>
          <p:cNvPr id="4" name="Text 1"/>
          <p:cNvSpPr/>
          <p:nvPr/>
        </p:nvSpPr>
        <p:spPr>
          <a:xfrm>
            <a:off x="881063" y="1840349"/>
            <a:ext cx="7563683" cy="699254"/>
          </a:xfrm>
          <a:prstGeom prst="rect">
            <a:avLst/>
          </a:prstGeom>
          <a:noFill/>
          <a:ln/>
        </p:spPr>
        <p:txBody>
          <a:bodyPr wrap="none" lIns="0" tIns="0" rIns="0" bIns="0" rtlCol="0" anchor="t"/>
          <a:lstStyle/>
          <a:p>
            <a:pPr marL="0" indent="0" algn="l">
              <a:lnSpc>
                <a:spcPts val="5500"/>
              </a:lnSpc>
              <a:buNone/>
            </a:pPr>
            <a:r>
              <a:rPr lang="en-US" sz="4400" dirty="0">
                <a:solidFill>
                  <a:srgbClr val="C6BFEE"/>
                </a:solidFill>
                <a:latin typeface="Prompt Medium" pitchFamily="34" charset="0"/>
                <a:ea typeface="Prompt Medium" pitchFamily="34" charset="-122"/>
                <a:cs typeface="Prompt Medium" pitchFamily="34" charset="-120"/>
              </a:rPr>
              <a:t>Technology Stack Overview</a:t>
            </a:r>
            <a:endParaRPr lang="en-US" sz="4400" dirty="0"/>
          </a:p>
        </p:txBody>
      </p:sp>
      <p:sp>
        <p:nvSpPr>
          <p:cNvPr id="5" name="Shape 2"/>
          <p:cNvSpPr/>
          <p:nvPr/>
        </p:nvSpPr>
        <p:spPr>
          <a:xfrm>
            <a:off x="7299960" y="2917150"/>
            <a:ext cx="30480" cy="6215182"/>
          </a:xfrm>
          <a:prstGeom prst="roundRect">
            <a:avLst>
              <a:gd name="adj" fmla="val 346923"/>
            </a:avLst>
          </a:prstGeom>
          <a:solidFill>
            <a:srgbClr val="6D4562"/>
          </a:solidFill>
          <a:ln/>
        </p:spPr>
      </p:sp>
      <p:sp>
        <p:nvSpPr>
          <p:cNvPr id="6" name="Shape 3"/>
          <p:cNvSpPr/>
          <p:nvPr/>
        </p:nvSpPr>
        <p:spPr>
          <a:xfrm>
            <a:off x="6307276" y="3185041"/>
            <a:ext cx="755213" cy="30480"/>
          </a:xfrm>
          <a:prstGeom prst="roundRect">
            <a:avLst>
              <a:gd name="adj" fmla="val 346923"/>
            </a:avLst>
          </a:prstGeom>
          <a:solidFill>
            <a:srgbClr val="6D4562"/>
          </a:solidFill>
          <a:ln/>
        </p:spPr>
      </p:sp>
      <p:sp>
        <p:nvSpPr>
          <p:cNvPr id="7" name="Shape 4"/>
          <p:cNvSpPr/>
          <p:nvPr/>
        </p:nvSpPr>
        <p:spPr>
          <a:xfrm>
            <a:off x="7032010" y="2917150"/>
            <a:ext cx="566380" cy="566380"/>
          </a:xfrm>
          <a:prstGeom prst="roundRect">
            <a:avLst>
              <a:gd name="adj" fmla="val 18670"/>
            </a:avLst>
          </a:prstGeom>
          <a:solidFill>
            <a:srgbClr val="542C49"/>
          </a:solidFill>
          <a:ln w="15240">
            <a:solidFill>
              <a:srgbClr val="6D4562"/>
            </a:solidFill>
            <a:prstDash val="solid"/>
          </a:ln>
        </p:spPr>
      </p:sp>
      <p:pic>
        <p:nvPicPr>
          <p:cNvPr id="8" name="Image 1" descr="preencoded.png"/>
          <p:cNvPicPr>
            <a:picLocks noChangeAspect="1"/>
          </p:cNvPicPr>
          <p:nvPr/>
        </p:nvPicPr>
        <p:blipFill>
          <a:blip r:embed="rId4"/>
          <a:stretch>
            <a:fillRect/>
          </a:stretch>
        </p:blipFill>
        <p:spPr>
          <a:xfrm>
            <a:off x="7147322" y="2990493"/>
            <a:ext cx="335637" cy="419576"/>
          </a:xfrm>
          <a:prstGeom prst="rect">
            <a:avLst/>
          </a:prstGeom>
        </p:spPr>
      </p:pic>
      <p:sp>
        <p:nvSpPr>
          <p:cNvPr id="9" name="Text 5"/>
          <p:cNvSpPr/>
          <p:nvPr/>
        </p:nvSpPr>
        <p:spPr>
          <a:xfrm>
            <a:off x="2793683" y="3003590"/>
            <a:ext cx="3262789" cy="349687"/>
          </a:xfrm>
          <a:prstGeom prst="rect">
            <a:avLst/>
          </a:prstGeom>
          <a:noFill/>
          <a:ln/>
        </p:spPr>
        <p:txBody>
          <a:bodyPr wrap="none" lIns="0" tIns="0" rIns="0" bIns="0" rtlCol="0" anchor="t"/>
          <a:lstStyle/>
          <a:p>
            <a:pPr marL="0" indent="0" algn="r">
              <a:lnSpc>
                <a:spcPts val="2750"/>
              </a:lnSpc>
              <a:buNone/>
            </a:pPr>
            <a:r>
              <a:rPr lang="en-US" sz="2200" dirty="0">
                <a:solidFill>
                  <a:srgbClr val="DAD8E9"/>
                </a:solidFill>
                <a:latin typeface="Prompt Medium" pitchFamily="34" charset="0"/>
                <a:ea typeface="Prompt Medium" pitchFamily="34" charset="-122"/>
                <a:cs typeface="Prompt Medium" pitchFamily="34" charset="-120"/>
              </a:rPr>
              <a:t>Backend: Python (Flask)</a:t>
            </a:r>
            <a:endParaRPr lang="en-US" sz="2200" dirty="0"/>
          </a:p>
        </p:txBody>
      </p:sp>
      <p:sp>
        <p:nvSpPr>
          <p:cNvPr id="10" name="Text 6"/>
          <p:cNvSpPr/>
          <p:nvPr/>
        </p:nvSpPr>
        <p:spPr>
          <a:xfrm>
            <a:off x="881063" y="3504248"/>
            <a:ext cx="5175409" cy="805815"/>
          </a:xfrm>
          <a:prstGeom prst="rect">
            <a:avLst/>
          </a:prstGeom>
          <a:noFill/>
          <a:ln/>
        </p:spPr>
        <p:txBody>
          <a:bodyPr wrap="square" lIns="0" tIns="0" rIns="0" bIns="0" rtlCol="0" anchor="t"/>
          <a:lstStyle/>
          <a:p>
            <a:pPr marL="0" indent="0" algn="r">
              <a:lnSpc>
                <a:spcPts val="3150"/>
              </a:lnSpc>
              <a:buNone/>
            </a:pPr>
            <a:r>
              <a:rPr lang="en-US" sz="1950" dirty="0">
                <a:solidFill>
                  <a:srgbClr val="DAD8E9"/>
                </a:solidFill>
                <a:latin typeface="Mukta Light" pitchFamily="34" charset="0"/>
                <a:ea typeface="Mukta Light" pitchFamily="34" charset="-122"/>
                <a:cs typeface="Mukta Light" pitchFamily="34" charset="-120"/>
              </a:rPr>
              <a:t>Handles API requests, session management, and security validation logic with scalable architecture.</a:t>
            </a:r>
            <a:endParaRPr lang="en-US" sz="1950" dirty="0"/>
          </a:p>
        </p:txBody>
      </p:sp>
      <p:sp>
        <p:nvSpPr>
          <p:cNvPr id="11" name="Shape 7"/>
          <p:cNvSpPr/>
          <p:nvPr/>
        </p:nvSpPr>
        <p:spPr>
          <a:xfrm>
            <a:off x="7567910" y="4695587"/>
            <a:ext cx="755213" cy="30480"/>
          </a:xfrm>
          <a:prstGeom prst="roundRect">
            <a:avLst>
              <a:gd name="adj" fmla="val 346923"/>
            </a:avLst>
          </a:prstGeom>
          <a:solidFill>
            <a:srgbClr val="6D4562"/>
          </a:solidFill>
          <a:ln/>
        </p:spPr>
      </p:sp>
      <p:sp>
        <p:nvSpPr>
          <p:cNvPr id="12" name="Shape 8"/>
          <p:cNvSpPr/>
          <p:nvPr/>
        </p:nvSpPr>
        <p:spPr>
          <a:xfrm>
            <a:off x="7032010" y="4427696"/>
            <a:ext cx="566380" cy="566380"/>
          </a:xfrm>
          <a:prstGeom prst="roundRect">
            <a:avLst>
              <a:gd name="adj" fmla="val 18670"/>
            </a:avLst>
          </a:prstGeom>
          <a:solidFill>
            <a:srgbClr val="542C49"/>
          </a:solidFill>
          <a:ln w="15240">
            <a:solidFill>
              <a:srgbClr val="6D4562"/>
            </a:solidFill>
            <a:prstDash val="solid"/>
          </a:ln>
        </p:spPr>
      </p:sp>
      <p:pic>
        <p:nvPicPr>
          <p:cNvPr id="13" name="Image 2" descr="preencoded.png"/>
          <p:cNvPicPr>
            <a:picLocks noChangeAspect="1"/>
          </p:cNvPicPr>
          <p:nvPr/>
        </p:nvPicPr>
        <p:blipFill>
          <a:blip r:embed="rId5"/>
          <a:stretch>
            <a:fillRect/>
          </a:stretch>
        </p:blipFill>
        <p:spPr>
          <a:xfrm>
            <a:off x="7147322" y="4501039"/>
            <a:ext cx="335637" cy="419576"/>
          </a:xfrm>
          <a:prstGeom prst="rect">
            <a:avLst/>
          </a:prstGeom>
        </p:spPr>
      </p:pic>
      <p:sp>
        <p:nvSpPr>
          <p:cNvPr id="14" name="Text 9"/>
          <p:cNvSpPr/>
          <p:nvPr/>
        </p:nvSpPr>
        <p:spPr>
          <a:xfrm>
            <a:off x="8573929" y="4514136"/>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Database: MySQL</a:t>
            </a:r>
            <a:endParaRPr lang="en-US" sz="2200" dirty="0"/>
          </a:p>
        </p:txBody>
      </p:sp>
      <p:sp>
        <p:nvSpPr>
          <p:cNvPr id="15" name="Text 10"/>
          <p:cNvSpPr/>
          <p:nvPr/>
        </p:nvSpPr>
        <p:spPr>
          <a:xfrm>
            <a:off x="8573929" y="5014793"/>
            <a:ext cx="5175409"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Stores detailed login histories, attendance records, and task information securely with integrity.</a:t>
            </a:r>
            <a:endParaRPr lang="en-US" sz="1950" dirty="0"/>
          </a:p>
        </p:txBody>
      </p:sp>
      <p:sp>
        <p:nvSpPr>
          <p:cNvPr id="16" name="Shape 11"/>
          <p:cNvSpPr/>
          <p:nvPr/>
        </p:nvSpPr>
        <p:spPr>
          <a:xfrm>
            <a:off x="6307276" y="5997535"/>
            <a:ext cx="755213" cy="30480"/>
          </a:xfrm>
          <a:prstGeom prst="roundRect">
            <a:avLst>
              <a:gd name="adj" fmla="val 346923"/>
            </a:avLst>
          </a:prstGeom>
          <a:solidFill>
            <a:srgbClr val="6D4562"/>
          </a:solidFill>
          <a:ln/>
        </p:spPr>
      </p:sp>
      <p:sp>
        <p:nvSpPr>
          <p:cNvPr id="17" name="Shape 12"/>
          <p:cNvSpPr/>
          <p:nvPr/>
        </p:nvSpPr>
        <p:spPr>
          <a:xfrm>
            <a:off x="7032010" y="5729645"/>
            <a:ext cx="566380" cy="566380"/>
          </a:xfrm>
          <a:prstGeom prst="roundRect">
            <a:avLst>
              <a:gd name="adj" fmla="val 18670"/>
            </a:avLst>
          </a:prstGeom>
          <a:solidFill>
            <a:srgbClr val="542C49"/>
          </a:solidFill>
          <a:ln w="15240">
            <a:solidFill>
              <a:srgbClr val="6D4562"/>
            </a:solidFill>
            <a:prstDash val="solid"/>
          </a:ln>
        </p:spPr>
      </p:sp>
      <p:pic>
        <p:nvPicPr>
          <p:cNvPr id="18" name="Image 3" descr="preencoded.png"/>
          <p:cNvPicPr>
            <a:picLocks noChangeAspect="1"/>
          </p:cNvPicPr>
          <p:nvPr/>
        </p:nvPicPr>
        <p:blipFill>
          <a:blip r:embed="rId6"/>
          <a:stretch>
            <a:fillRect/>
          </a:stretch>
        </p:blipFill>
        <p:spPr>
          <a:xfrm>
            <a:off x="7147322" y="5802987"/>
            <a:ext cx="335637" cy="419576"/>
          </a:xfrm>
          <a:prstGeom prst="rect">
            <a:avLst/>
          </a:prstGeom>
        </p:spPr>
      </p:pic>
      <p:sp>
        <p:nvSpPr>
          <p:cNvPr id="19" name="Text 13"/>
          <p:cNvSpPr/>
          <p:nvPr/>
        </p:nvSpPr>
        <p:spPr>
          <a:xfrm>
            <a:off x="2215872" y="5816084"/>
            <a:ext cx="3840599" cy="349687"/>
          </a:xfrm>
          <a:prstGeom prst="rect">
            <a:avLst/>
          </a:prstGeom>
          <a:noFill/>
          <a:ln/>
        </p:spPr>
        <p:txBody>
          <a:bodyPr wrap="none" lIns="0" tIns="0" rIns="0" bIns="0" rtlCol="0" anchor="t"/>
          <a:lstStyle/>
          <a:p>
            <a:pPr marL="0" indent="0" algn="r">
              <a:lnSpc>
                <a:spcPts val="2750"/>
              </a:lnSpc>
              <a:buNone/>
            </a:pPr>
            <a:r>
              <a:rPr lang="en-US" sz="2200" dirty="0">
                <a:solidFill>
                  <a:srgbClr val="DAD8E9"/>
                </a:solidFill>
                <a:latin typeface="Prompt Medium" pitchFamily="34" charset="0"/>
                <a:ea typeface="Prompt Medium" pitchFamily="34" charset="-122"/>
                <a:cs typeface="Prompt Medium" pitchFamily="34" charset="-120"/>
              </a:rPr>
              <a:t>Frontend: React / JavaScript</a:t>
            </a:r>
            <a:endParaRPr lang="en-US" sz="2200" dirty="0"/>
          </a:p>
        </p:txBody>
      </p:sp>
      <p:sp>
        <p:nvSpPr>
          <p:cNvPr id="20" name="Text 14"/>
          <p:cNvSpPr/>
          <p:nvPr/>
        </p:nvSpPr>
        <p:spPr>
          <a:xfrm>
            <a:off x="881063" y="6316742"/>
            <a:ext cx="5175409" cy="1208723"/>
          </a:xfrm>
          <a:prstGeom prst="rect">
            <a:avLst/>
          </a:prstGeom>
          <a:noFill/>
          <a:ln/>
        </p:spPr>
        <p:txBody>
          <a:bodyPr wrap="square" lIns="0" tIns="0" rIns="0" bIns="0" rtlCol="0" anchor="t"/>
          <a:lstStyle/>
          <a:p>
            <a:pPr marL="0" indent="0" algn="r">
              <a:lnSpc>
                <a:spcPts val="3150"/>
              </a:lnSpc>
              <a:buNone/>
            </a:pPr>
            <a:r>
              <a:rPr lang="en-US" sz="1950" dirty="0">
                <a:solidFill>
                  <a:srgbClr val="DAD8E9"/>
                </a:solidFill>
                <a:latin typeface="Mukta Light" pitchFamily="34" charset="0"/>
                <a:ea typeface="Mukta Light" pitchFamily="34" charset="-122"/>
                <a:cs typeface="Mukta Light" pitchFamily="34" charset="-120"/>
              </a:rPr>
              <a:t>Delivers responsive, intuitive dashboards for both administrators and users, supporting rich interactions.</a:t>
            </a:r>
            <a:endParaRPr lang="en-US" sz="1950" dirty="0"/>
          </a:p>
        </p:txBody>
      </p:sp>
      <p:sp>
        <p:nvSpPr>
          <p:cNvPr id="21" name="Shape 15"/>
          <p:cNvSpPr/>
          <p:nvPr/>
        </p:nvSpPr>
        <p:spPr>
          <a:xfrm>
            <a:off x="7567910" y="7299603"/>
            <a:ext cx="755213" cy="30480"/>
          </a:xfrm>
          <a:prstGeom prst="roundRect">
            <a:avLst>
              <a:gd name="adj" fmla="val 346923"/>
            </a:avLst>
          </a:prstGeom>
          <a:solidFill>
            <a:srgbClr val="6D4562"/>
          </a:solidFill>
          <a:ln/>
        </p:spPr>
      </p:sp>
      <p:sp>
        <p:nvSpPr>
          <p:cNvPr id="22" name="Shape 16"/>
          <p:cNvSpPr/>
          <p:nvPr/>
        </p:nvSpPr>
        <p:spPr>
          <a:xfrm>
            <a:off x="7032010" y="7031712"/>
            <a:ext cx="566380" cy="566380"/>
          </a:xfrm>
          <a:prstGeom prst="roundRect">
            <a:avLst>
              <a:gd name="adj" fmla="val 18670"/>
            </a:avLst>
          </a:prstGeom>
          <a:solidFill>
            <a:srgbClr val="542C49"/>
          </a:solidFill>
          <a:ln w="15240">
            <a:solidFill>
              <a:srgbClr val="6D4562"/>
            </a:solidFill>
            <a:prstDash val="solid"/>
          </a:ln>
        </p:spPr>
      </p:sp>
      <p:pic>
        <p:nvPicPr>
          <p:cNvPr id="23" name="Image 4" descr="preencoded.png"/>
          <p:cNvPicPr>
            <a:picLocks noChangeAspect="1"/>
          </p:cNvPicPr>
          <p:nvPr/>
        </p:nvPicPr>
        <p:blipFill>
          <a:blip r:embed="rId7"/>
          <a:stretch>
            <a:fillRect/>
          </a:stretch>
        </p:blipFill>
        <p:spPr>
          <a:xfrm>
            <a:off x="7147322" y="7105055"/>
            <a:ext cx="335637" cy="419576"/>
          </a:xfrm>
          <a:prstGeom prst="rect">
            <a:avLst/>
          </a:prstGeom>
        </p:spPr>
      </p:pic>
      <p:sp>
        <p:nvSpPr>
          <p:cNvPr id="24" name="Text 17"/>
          <p:cNvSpPr/>
          <p:nvPr/>
        </p:nvSpPr>
        <p:spPr>
          <a:xfrm>
            <a:off x="8573929" y="7118152"/>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Security Layer</a:t>
            </a:r>
            <a:endParaRPr lang="en-US" sz="2200" dirty="0"/>
          </a:p>
        </p:txBody>
      </p:sp>
      <p:sp>
        <p:nvSpPr>
          <p:cNvPr id="25" name="Text 18"/>
          <p:cNvSpPr/>
          <p:nvPr/>
        </p:nvSpPr>
        <p:spPr>
          <a:xfrm>
            <a:off x="8573929" y="7618809"/>
            <a:ext cx="5175409"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Tracks IP addresses, failed attempts, and suspicious access patterns to enforce security policies.</a:t>
            </a:r>
            <a:endParaRPr lang="en-US" sz="1950" dirty="0"/>
          </a:p>
        </p:txBody>
      </p:sp>
      <p:pic>
        <p:nvPicPr>
          <p:cNvPr id="27" name="Picture 26">
            <a:extLst>
              <a:ext uri="{FF2B5EF4-FFF2-40B4-BE49-F238E27FC236}">
                <a16:creationId xmlns:a16="http://schemas.microsoft.com/office/drawing/2014/main" id="{BFE9A535-502A-1D34-42B2-7F53FCBDEC73}"/>
              </a:ext>
            </a:extLst>
          </p:cNvPr>
          <p:cNvPicPr>
            <a:picLocks noChangeAspect="1"/>
          </p:cNvPicPr>
          <p:nvPr/>
        </p:nvPicPr>
        <p:blipFill>
          <a:blip r:embed="rId8"/>
          <a:stretch>
            <a:fillRect/>
          </a:stretch>
        </p:blipFill>
        <p:spPr>
          <a:xfrm>
            <a:off x="12602629" y="10500614"/>
            <a:ext cx="2027771" cy="4357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81063" y="1984415"/>
            <a:ext cx="6078855" cy="559356"/>
          </a:xfrm>
          <a:prstGeom prst="rect">
            <a:avLst/>
          </a:prstGeom>
          <a:noFill/>
          <a:ln/>
        </p:spPr>
        <p:txBody>
          <a:bodyPr wrap="none" lIns="0" tIns="0" rIns="0" bIns="0" rtlCol="0" anchor="t"/>
          <a:lstStyle/>
          <a:p>
            <a:pPr marL="0" indent="0" algn="l">
              <a:lnSpc>
                <a:spcPts val="4400"/>
              </a:lnSpc>
              <a:buNone/>
            </a:pPr>
            <a:r>
              <a:rPr lang="en-US" sz="3500" dirty="0">
                <a:solidFill>
                  <a:srgbClr val="C6BFEE"/>
                </a:solidFill>
                <a:latin typeface="Prompt Medium" pitchFamily="34" charset="0"/>
                <a:ea typeface="Prompt Medium" pitchFamily="34" charset="-122"/>
                <a:cs typeface="Prompt Medium" pitchFamily="34" charset="-120"/>
              </a:rPr>
              <a:t>Methodology and Workflow</a:t>
            </a:r>
            <a:endParaRPr lang="en-US" sz="3500" dirty="0"/>
          </a:p>
        </p:txBody>
      </p:sp>
      <p:pic>
        <p:nvPicPr>
          <p:cNvPr id="3" name="Image 0" descr="preencoded.png"/>
          <p:cNvPicPr>
            <a:picLocks noChangeAspect="1"/>
          </p:cNvPicPr>
          <p:nvPr/>
        </p:nvPicPr>
        <p:blipFill>
          <a:blip r:embed="rId3"/>
          <a:stretch>
            <a:fillRect/>
          </a:stretch>
        </p:blipFill>
        <p:spPr>
          <a:xfrm>
            <a:off x="881063" y="2946559"/>
            <a:ext cx="1007031" cy="1208365"/>
          </a:xfrm>
          <a:prstGeom prst="rect">
            <a:avLst/>
          </a:prstGeom>
        </p:spPr>
      </p:pic>
      <p:sp>
        <p:nvSpPr>
          <p:cNvPr id="4" name="Text 1"/>
          <p:cNvSpPr/>
          <p:nvPr/>
        </p:nvSpPr>
        <p:spPr>
          <a:xfrm>
            <a:off x="2190155" y="3147893"/>
            <a:ext cx="2237899" cy="279797"/>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User Login Events</a:t>
            </a:r>
            <a:endParaRPr lang="en-US" sz="1750" dirty="0"/>
          </a:p>
        </p:txBody>
      </p:sp>
      <p:sp>
        <p:nvSpPr>
          <p:cNvPr id="5" name="Text 2"/>
          <p:cNvSpPr/>
          <p:nvPr/>
        </p:nvSpPr>
        <p:spPr>
          <a:xfrm>
            <a:off x="2190155" y="3548420"/>
            <a:ext cx="11559183" cy="322302"/>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All user login activities are recorded in the login_history table with precise timestamps.</a:t>
            </a:r>
            <a:endParaRPr lang="en-US" sz="1550" dirty="0"/>
          </a:p>
        </p:txBody>
      </p:sp>
      <p:pic>
        <p:nvPicPr>
          <p:cNvPr id="6" name="Image 1" descr="preencoded.png"/>
          <p:cNvPicPr>
            <a:picLocks noChangeAspect="1"/>
          </p:cNvPicPr>
          <p:nvPr/>
        </p:nvPicPr>
        <p:blipFill>
          <a:blip r:embed="rId4"/>
          <a:stretch>
            <a:fillRect/>
          </a:stretch>
        </p:blipFill>
        <p:spPr>
          <a:xfrm>
            <a:off x="881063" y="4154924"/>
            <a:ext cx="1007031" cy="1208365"/>
          </a:xfrm>
          <a:prstGeom prst="rect">
            <a:avLst/>
          </a:prstGeom>
        </p:spPr>
      </p:pic>
      <p:sp>
        <p:nvSpPr>
          <p:cNvPr id="7" name="Text 3"/>
          <p:cNvSpPr/>
          <p:nvPr/>
        </p:nvSpPr>
        <p:spPr>
          <a:xfrm>
            <a:off x="2190155" y="4356259"/>
            <a:ext cx="2548652" cy="279797"/>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Attendance Calculation</a:t>
            </a:r>
            <a:endParaRPr lang="en-US" sz="1750" dirty="0"/>
          </a:p>
        </p:txBody>
      </p:sp>
      <p:sp>
        <p:nvSpPr>
          <p:cNvPr id="8" name="Text 4"/>
          <p:cNvSpPr/>
          <p:nvPr/>
        </p:nvSpPr>
        <p:spPr>
          <a:xfrm>
            <a:off x="2190155" y="4756785"/>
            <a:ext cx="11559183" cy="322302"/>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A scheduled query aggregates distinct login dates automatically, updating the attendance records accurately.</a:t>
            </a:r>
            <a:endParaRPr lang="en-US" sz="1550" dirty="0"/>
          </a:p>
        </p:txBody>
      </p:sp>
      <p:pic>
        <p:nvPicPr>
          <p:cNvPr id="9" name="Image 2" descr="preencoded.png"/>
          <p:cNvPicPr>
            <a:picLocks noChangeAspect="1"/>
          </p:cNvPicPr>
          <p:nvPr/>
        </p:nvPicPr>
        <p:blipFill>
          <a:blip r:embed="rId5"/>
          <a:stretch>
            <a:fillRect/>
          </a:stretch>
        </p:blipFill>
        <p:spPr>
          <a:xfrm>
            <a:off x="881063" y="5363289"/>
            <a:ext cx="1007031" cy="1208365"/>
          </a:xfrm>
          <a:prstGeom prst="rect">
            <a:avLst/>
          </a:prstGeom>
        </p:spPr>
      </p:pic>
      <p:sp>
        <p:nvSpPr>
          <p:cNvPr id="10" name="Text 5"/>
          <p:cNvSpPr/>
          <p:nvPr/>
        </p:nvSpPr>
        <p:spPr>
          <a:xfrm>
            <a:off x="2190155" y="5564624"/>
            <a:ext cx="2614851" cy="279797"/>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Admin Task Assignment</a:t>
            </a:r>
            <a:endParaRPr lang="en-US" sz="1750" dirty="0"/>
          </a:p>
        </p:txBody>
      </p:sp>
      <p:sp>
        <p:nvSpPr>
          <p:cNvPr id="11" name="Text 6"/>
          <p:cNvSpPr/>
          <p:nvPr/>
        </p:nvSpPr>
        <p:spPr>
          <a:xfrm>
            <a:off x="2190155" y="5965150"/>
            <a:ext cx="11559183" cy="322302"/>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The admin dashboard presents user summaries and allows task creation, modification, and deletion.</a:t>
            </a:r>
            <a:endParaRPr lang="en-US" sz="1550" dirty="0"/>
          </a:p>
        </p:txBody>
      </p:sp>
      <p:pic>
        <p:nvPicPr>
          <p:cNvPr id="12" name="Image 3" descr="preencoded.png"/>
          <p:cNvPicPr>
            <a:picLocks noChangeAspect="1"/>
          </p:cNvPicPr>
          <p:nvPr/>
        </p:nvPicPr>
        <p:blipFill>
          <a:blip r:embed="rId6"/>
          <a:stretch>
            <a:fillRect/>
          </a:stretch>
        </p:blipFill>
        <p:spPr>
          <a:xfrm>
            <a:off x="881063" y="6571655"/>
            <a:ext cx="1007031" cy="1208365"/>
          </a:xfrm>
          <a:prstGeom prst="rect">
            <a:avLst/>
          </a:prstGeom>
        </p:spPr>
      </p:pic>
      <p:sp>
        <p:nvSpPr>
          <p:cNvPr id="13" name="Text 7"/>
          <p:cNvSpPr/>
          <p:nvPr/>
        </p:nvSpPr>
        <p:spPr>
          <a:xfrm>
            <a:off x="2190155" y="6772989"/>
            <a:ext cx="2578418" cy="279797"/>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User Dashboard Access</a:t>
            </a:r>
            <a:endParaRPr lang="en-US" sz="1750" dirty="0"/>
          </a:p>
        </p:txBody>
      </p:sp>
      <p:sp>
        <p:nvSpPr>
          <p:cNvPr id="14" name="Text 8"/>
          <p:cNvSpPr/>
          <p:nvPr/>
        </p:nvSpPr>
        <p:spPr>
          <a:xfrm>
            <a:off x="2190155" y="7173516"/>
            <a:ext cx="11559183" cy="322302"/>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Users can conveniently view their attendance, login history, and assigned tasks to stay informed and productive.</a:t>
            </a:r>
            <a:endParaRPr lang="en-US" sz="1550" dirty="0"/>
          </a:p>
        </p:txBody>
      </p:sp>
      <p:pic>
        <p:nvPicPr>
          <p:cNvPr id="15" name="Image 4" descr="preencoded.png"/>
          <p:cNvPicPr>
            <a:picLocks noChangeAspect="1"/>
          </p:cNvPicPr>
          <p:nvPr/>
        </p:nvPicPr>
        <p:blipFill>
          <a:blip r:embed="rId7"/>
          <a:stretch>
            <a:fillRect/>
          </a:stretch>
        </p:blipFill>
        <p:spPr>
          <a:xfrm>
            <a:off x="881063" y="7780020"/>
            <a:ext cx="1007031" cy="1208365"/>
          </a:xfrm>
          <a:prstGeom prst="rect">
            <a:avLst/>
          </a:prstGeom>
        </p:spPr>
      </p:pic>
      <p:sp>
        <p:nvSpPr>
          <p:cNvPr id="16" name="Text 9"/>
          <p:cNvSpPr/>
          <p:nvPr/>
        </p:nvSpPr>
        <p:spPr>
          <a:xfrm>
            <a:off x="2190155" y="7981355"/>
            <a:ext cx="2966561" cy="279797"/>
          </a:xfrm>
          <a:prstGeom prst="rect">
            <a:avLst/>
          </a:prstGeom>
          <a:noFill/>
          <a:ln/>
        </p:spPr>
        <p:txBody>
          <a:bodyPr wrap="none" lIns="0" tIns="0" rIns="0" bIns="0" rtlCol="0" anchor="t"/>
          <a:lstStyle/>
          <a:p>
            <a:pPr marL="0" indent="0" algn="l">
              <a:lnSpc>
                <a:spcPts val="2200"/>
              </a:lnSpc>
              <a:buNone/>
            </a:pPr>
            <a:r>
              <a:rPr lang="en-US" sz="1750" dirty="0">
                <a:solidFill>
                  <a:srgbClr val="DAD8E9"/>
                </a:solidFill>
                <a:latin typeface="Prompt Medium" pitchFamily="34" charset="0"/>
                <a:ea typeface="Prompt Medium" pitchFamily="34" charset="-122"/>
                <a:cs typeface="Prompt Medium" pitchFamily="34" charset="-120"/>
              </a:rPr>
              <a:t>Security Monitoring Scripts</a:t>
            </a:r>
            <a:endParaRPr lang="en-US" sz="1750" dirty="0"/>
          </a:p>
        </p:txBody>
      </p:sp>
      <p:sp>
        <p:nvSpPr>
          <p:cNvPr id="17" name="Text 10"/>
          <p:cNvSpPr/>
          <p:nvPr/>
        </p:nvSpPr>
        <p:spPr>
          <a:xfrm>
            <a:off x="2190155" y="8381881"/>
            <a:ext cx="11559183" cy="322302"/>
          </a:xfrm>
          <a:prstGeom prst="rect">
            <a:avLst/>
          </a:prstGeom>
          <a:noFill/>
          <a:ln/>
        </p:spPr>
        <p:txBody>
          <a:bodyPr wrap="none" lIns="0" tIns="0" rIns="0" bIns="0" rtlCol="0" anchor="t"/>
          <a:lstStyle/>
          <a:p>
            <a:pPr marL="0" indent="0" algn="l">
              <a:lnSpc>
                <a:spcPts val="2500"/>
              </a:lnSpc>
              <a:buNone/>
            </a:pPr>
            <a:r>
              <a:rPr lang="en-US" sz="1550" dirty="0">
                <a:solidFill>
                  <a:srgbClr val="DAD8E9"/>
                </a:solidFill>
                <a:latin typeface="Mukta Light" pitchFamily="34" charset="0"/>
                <a:ea typeface="Mukta Light" pitchFamily="34" charset="-122"/>
                <a:cs typeface="Mukta Light" pitchFamily="34" charset="-120"/>
              </a:rPr>
              <a:t>Automated checks detect suspicious login attempts and failed logins to prevent security breaches.</a:t>
            </a:r>
            <a:endParaRPr lang="en-US" sz="1550" dirty="0"/>
          </a:p>
        </p:txBody>
      </p:sp>
      <p:pic>
        <p:nvPicPr>
          <p:cNvPr id="19" name="Picture 18">
            <a:extLst>
              <a:ext uri="{FF2B5EF4-FFF2-40B4-BE49-F238E27FC236}">
                <a16:creationId xmlns:a16="http://schemas.microsoft.com/office/drawing/2014/main" id="{5997869D-64E5-5A53-D4F4-FF25AF01DB54}"/>
              </a:ext>
            </a:extLst>
          </p:cNvPr>
          <p:cNvPicPr>
            <a:picLocks noChangeAspect="1"/>
          </p:cNvPicPr>
          <p:nvPr/>
        </p:nvPicPr>
        <p:blipFill>
          <a:blip r:embed="rId8"/>
          <a:stretch>
            <a:fillRect/>
          </a:stretch>
        </p:blipFill>
        <p:spPr>
          <a:xfrm>
            <a:off x="11640457" y="10207432"/>
            <a:ext cx="2989943" cy="64246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10972800"/>
          </a:xfrm>
          <a:prstGeom prst="rect">
            <a:avLst/>
          </a:prstGeom>
        </p:spPr>
      </p:pic>
      <p:sp>
        <p:nvSpPr>
          <p:cNvPr id="3" name="Text 0"/>
          <p:cNvSpPr/>
          <p:nvPr/>
        </p:nvSpPr>
        <p:spPr>
          <a:xfrm>
            <a:off x="881063" y="855821"/>
            <a:ext cx="7381875" cy="1398508"/>
          </a:xfrm>
          <a:prstGeom prst="rect">
            <a:avLst/>
          </a:prstGeom>
          <a:noFill/>
          <a:ln/>
        </p:spPr>
        <p:txBody>
          <a:bodyPr wrap="square" lIns="0" tIns="0" rIns="0" bIns="0" rtlCol="0" anchor="t"/>
          <a:lstStyle/>
          <a:p>
            <a:pPr marL="0" indent="0" algn="l">
              <a:lnSpc>
                <a:spcPts val="5500"/>
              </a:lnSpc>
              <a:buNone/>
            </a:pPr>
            <a:r>
              <a:rPr lang="en-US" sz="4400" dirty="0">
                <a:solidFill>
                  <a:srgbClr val="C6BFEE"/>
                </a:solidFill>
                <a:latin typeface="Prompt Medium" pitchFamily="34" charset="0"/>
                <a:ea typeface="Prompt Medium" pitchFamily="34" charset="-122"/>
                <a:cs typeface="Prompt Medium" pitchFamily="34" charset="-120"/>
              </a:rPr>
              <a:t>Advanced Cybersecurity Features</a:t>
            </a:r>
            <a:endParaRPr lang="en-US" sz="4400" dirty="0"/>
          </a:p>
        </p:txBody>
      </p:sp>
      <p:sp>
        <p:nvSpPr>
          <p:cNvPr id="4" name="Shape 1"/>
          <p:cNvSpPr/>
          <p:nvPr/>
        </p:nvSpPr>
        <p:spPr>
          <a:xfrm>
            <a:off x="1164193" y="2631877"/>
            <a:ext cx="30480" cy="7485102"/>
          </a:xfrm>
          <a:prstGeom prst="roundRect">
            <a:avLst>
              <a:gd name="adj" fmla="val 346923"/>
            </a:avLst>
          </a:prstGeom>
          <a:solidFill>
            <a:srgbClr val="6D4562"/>
          </a:solidFill>
          <a:ln/>
        </p:spPr>
      </p:sp>
      <p:sp>
        <p:nvSpPr>
          <p:cNvPr id="5" name="Shape 2"/>
          <p:cNvSpPr/>
          <p:nvPr/>
        </p:nvSpPr>
        <p:spPr>
          <a:xfrm>
            <a:off x="1416903" y="2899767"/>
            <a:ext cx="755213" cy="30480"/>
          </a:xfrm>
          <a:prstGeom prst="roundRect">
            <a:avLst>
              <a:gd name="adj" fmla="val 346923"/>
            </a:avLst>
          </a:prstGeom>
          <a:solidFill>
            <a:srgbClr val="6D4562"/>
          </a:solidFill>
          <a:ln/>
        </p:spPr>
      </p:sp>
      <p:sp>
        <p:nvSpPr>
          <p:cNvPr id="6" name="Shape 3"/>
          <p:cNvSpPr/>
          <p:nvPr/>
        </p:nvSpPr>
        <p:spPr>
          <a:xfrm>
            <a:off x="881003" y="2631877"/>
            <a:ext cx="566380" cy="566380"/>
          </a:xfrm>
          <a:prstGeom prst="roundRect">
            <a:avLst>
              <a:gd name="adj" fmla="val 18670"/>
            </a:avLst>
          </a:prstGeom>
          <a:solidFill>
            <a:srgbClr val="542C49"/>
          </a:solidFill>
          <a:ln w="15240">
            <a:solidFill>
              <a:srgbClr val="6D4562"/>
            </a:solidFill>
            <a:prstDash val="solid"/>
          </a:ln>
        </p:spPr>
      </p:sp>
      <p:pic>
        <p:nvPicPr>
          <p:cNvPr id="7" name="Image 1" descr="preencoded.png"/>
          <p:cNvPicPr>
            <a:picLocks noChangeAspect="1"/>
          </p:cNvPicPr>
          <p:nvPr/>
        </p:nvPicPr>
        <p:blipFill>
          <a:blip r:embed="rId4"/>
          <a:stretch>
            <a:fillRect/>
          </a:stretch>
        </p:blipFill>
        <p:spPr>
          <a:xfrm>
            <a:off x="996315" y="2705219"/>
            <a:ext cx="335637" cy="419576"/>
          </a:xfrm>
          <a:prstGeom prst="rect">
            <a:avLst/>
          </a:prstGeom>
        </p:spPr>
      </p:pic>
      <p:sp>
        <p:nvSpPr>
          <p:cNvPr id="8" name="Text 4"/>
          <p:cNvSpPr/>
          <p:nvPr/>
        </p:nvSpPr>
        <p:spPr>
          <a:xfrm>
            <a:off x="2423041" y="2718316"/>
            <a:ext cx="2887385"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Failed Login Tracking</a:t>
            </a:r>
            <a:endParaRPr lang="en-US" sz="2200" dirty="0"/>
          </a:p>
        </p:txBody>
      </p:sp>
      <p:sp>
        <p:nvSpPr>
          <p:cNvPr id="9" name="Text 5"/>
          <p:cNvSpPr/>
          <p:nvPr/>
        </p:nvSpPr>
        <p:spPr>
          <a:xfrm>
            <a:off x="2423041" y="3218974"/>
            <a:ext cx="5839897"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Continuous monitoring of failed login attempts helps detect brute-force and credential-stuffing attacks.</a:t>
            </a:r>
            <a:endParaRPr lang="en-US" sz="1950" dirty="0"/>
          </a:p>
        </p:txBody>
      </p:sp>
      <p:sp>
        <p:nvSpPr>
          <p:cNvPr id="10" name="Shape 6"/>
          <p:cNvSpPr/>
          <p:nvPr/>
        </p:nvSpPr>
        <p:spPr>
          <a:xfrm>
            <a:off x="1416903" y="4796195"/>
            <a:ext cx="755213" cy="30480"/>
          </a:xfrm>
          <a:prstGeom prst="roundRect">
            <a:avLst>
              <a:gd name="adj" fmla="val 346923"/>
            </a:avLst>
          </a:prstGeom>
          <a:solidFill>
            <a:srgbClr val="6D4562"/>
          </a:solidFill>
          <a:ln/>
        </p:spPr>
      </p:sp>
      <p:sp>
        <p:nvSpPr>
          <p:cNvPr id="11" name="Shape 7"/>
          <p:cNvSpPr/>
          <p:nvPr/>
        </p:nvSpPr>
        <p:spPr>
          <a:xfrm>
            <a:off x="881003" y="4528304"/>
            <a:ext cx="566380" cy="566380"/>
          </a:xfrm>
          <a:prstGeom prst="roundRect">
            <a:avLst>
              <a:gd name="adj" fmla="val 18670"/>
            </a:avLst>
          </a:prstGeom>
          <a:solidFill>
            <a:srgbClr val="542C49"/>
          </a:solidFill>
          <a:ln w="15240">
            <a:solidFill>
              <a:srgbClr val="6D4562"/>
            </a:solidFill>
            <a:prstDash val="solid"/>
          </a:ln>
        </p:spPr>
      </p:sp>
      <p:pic>
        <p:nvPicPr>
          <p:cNvPr id="12" name="Image 2" descr="preencoded.png"/>
          <p:cNvPicPr>
            <a:picLocks noChangeAspect="1"/>
          </p:cNvPicPr>
          <p:nvPr/>
        </p:nvPicPr>
        <p:blipFill>
          <a:blip r:embed="rId5"/>
          <a:stretch>
            <a:fillRect/>
          </a:stretch>
        </p:blipFill>
        <p:spPr>
          <a:xfrm>
            <a:off x="996315" y="4601647"/>
            <a:ext cx="335637" cy="419576"/>
          </a:xfrm>
          <a:prstGeom prst="rect">
            <a:avLst/>
          </a:prstGeom>
        </p:spPr>
      </p:pic>
      <p:sp>
        <p:nvSpPr>
          <p:cNvPr id="13" name="Text 8"/>
          <p:cNvSpPr/>
          <p:nvPr/>
        </p:nvSpPr>
        <p:spPr>
          <a:xfrm>
            <a:off x="2423041" y="4614743"/>
            <a:ext cx="372451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Suspicious Login Detection</a:t>
            </a:r>
            <a:endParaRPr lang="en-US" sz="2200" dirty="0"/>
          </a:p>
        </p:txBody>
      </p:sp>
      <p:sp>
        <p:nvSpPr>
          <p:cNvPr id="14" name="Text 9"/>
          <p:cNvSpPr/>
          <p:nvPr/>
        </p:nvSpPr>
        <p:spPr>
          <a:xfrm>
            <a:off x="2423041" y="5115401"/>
            <a:ext cx="5839897"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Identifies anomalies related to login timing, IP addresses, and geographic inconsistencies to flag potential threats.</a:t>
            </a:r>
            <a:endParaRPr lang="en-US" sz="1950" dirty="0"/>
          </a:p>
        </p:txBody>
      </p:sp>
      <p:sp>
        <p:nvSpPr>
          <p:cNvPr id="15" name="Shape 10"/>
          <p:cNvSpPr/>
          <p:nvPr/>
        </p:nvSpPr>
        <p:spPr>
          <a:xfrm>
            <a:off x="1416903" y="6692622"/>
            <a:ext cx="755213" cy="30480"/>
          </a:xfrm>
          <a:prstGeom prst="roundRect">
            <a:avLst>
              <a:gd name="adj" fmla="val 346923"/>
            </a:avLst>
          </a:prstGeom>
          <a:solidFill>
            <a:srgbClr val="6D4562"/>
          </a:solidFill>
          <a:ln/>
        </p:spPr>
      </p:sp>
      <p:sp>
        <p:nvSpPr>
          <p:cNvPr id="16" name="Shape 11"/>
          <p:cNvSpPr/>
          <p:nvPr/>
        </p:nvSpPr>
        <p:spPr>
          <a:xfrm>
            <a:off x="881003" y="6424732"/>
            <a:ext cx="566380" cy="566380"/>
          </a:xfrm>
          <a:prstGeom prst="roundRect">
            <a:avLst>
              <a:gd name="adj" fmla="val 18670"/>
            </a:avLst>
          </a:prstGeom>
          <a:solidFill>
            <a:srgbClr val="542C49"/>
          </a:solidFill>
          <a:ln w="15240">
            <a:solidFill>
              <a:srgbClr val="6D4562"/>
            </a:solidFill>
            <a:prstDash val="solid"/>
          </a:ln>
        </p:spPr>
      </p:sp>
      <p:pic>
        <p:nvPicPr>
          <p:cNvPr id="17" name="Image 3" descr="preencoded.png"/>
          <p:cNvPicPr>
            <a:picLocks noChangeAspect="1"/>
          </p:cNvPicPr>
          <p:nvPr/>
        </p:nvPicPr>
        <p:blipFill>
          <a:blip r:embed="rId6"/>
          <a:stretch>
            <a:fillRect/>
          </a:stretch>
        </p:blipFill>
        <p:spPr>
          <a:xfrm>
            <a:off x="996315" y="6498074"/>
            <a:ext cx="335637" cy="419576"/>
          </a:xfrm>
          <a:prstGeom prst="rect">
            <a:avLst/>
          </a:prstGeom>
        </p:spPr>
      </p:pic>
      <p:sp>
        <p:nvSpPr>
          <p:cNvPr id="18" name="Text 12"/>
          <p:cNvSpPr/>
          <p:nvPr/>
        </p:nvSpPr>
        <p:spPr>
          <a:xfrm>
            <a:off x="2423041" y="6511171"/>
            <a:ext cx="3414951"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Audit Trails &amp; IP Logging</a:t>
            </a:r>
            <a:endParaRPr lang="en-US" sz="2200" dirty="0"/>
          </a:p>
        </p:txBody>
      </p:sp>
      <p:sp>
        <p:nvSpPr>
          <p:cNvPr id="19" name="Text 13"/>
          <p:cNvSpPr/>
          <p:nvPr/>
        </p:nvSpPr>
        <p:spPr>
          <a:xfrm>
            <a:off x="2423041" y="7011829"/>
            <a:ext cx="5839897"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Comprehensive logs maintain compliance requirements and traceability for forensic analysis and reporting.</a:t>
            </a:r>
            <a:endParaRPr lang="en-US" sz="1950" dirty="0"/>
          </a:p>
        </p:txBody>
      </p:sp>
      <p:sp>
        <p:nvSpPr>
          <p:cNvPr id="20" name="Shape 14"/>
          <p:cNvSpPr/>
          <p:nvPr/>
        </p:nvSpPr>
        <p:spPr>
          <a:xfrm>
            <a:off x="1416903" y="8589050"/>
            <a:ext cx="755213" cy="30480"/>
          </a:xfrm>
          <a:prstGeom prst="roundRect">
            <a:avLst>
              <a:gd name="adj" fmla="val 346923"/>
            </a:avLst>
          </a:prstGeom>
          <a:solidFill>
            <a:srgbClr val="6D4562"/>
          </a:solidFill>
          <a:ln/>
        </p:spPr>
      </p:sp>
      <p:sp>
        <p:nvSpPr>
          <p:cNvPr id="21" name="Shape 15"/>
          <p:cNvSpPr/>
          <p:nvPr/>
        </p:nvSpPr>
        <p:spPr>
          <a:xfrm>
            <a:off x="881003" y="8321159"/>
            <a:ext cx="566380" cy="566380"/>
          </a:xfrm>
          <a:prstGeom prst="roundRect">
            <a:avLst>
              <a:gd name="adj" fmla="val 18670"/>
            </a:avLst>
          </a:prstGeom>
          <a:solidFill>
            <a:srgbClr val="542C49"/>
          </a:solidFill>
          <a:ln w="15240">
            <a:solidFill>
              <a:srgbClr val="6D4562"/>
            </a:solidFill>
            <a:prstDash val="solid"/>
          </a:ln>
        </p:spPr>
      </p:sp>
      <p:pic>
        <p:nvPicPr>
          <p:cNvPr id="22" name="Image 4" descr="preencoded.png"/>
          <p:cNvPicPr>
            <a:picLocks noChangeAspect="1"/>
          </p:cNvPicPr>
          <p:nvPr/>
        </p:nvPicPr>
        <p:blipFill>
          <a:blip r:embed="rId7"/>
          <a:stretch>
            <a:fillRect/>
          </a:stretch>
        </p:blipFill>
        <p:spPr>
          <a:xfrm>
            <a:off x="996315" y="8394502"/>
            <a:ext cx="335637" cy="419576"/>
          </a:xfrm>
          <a:prstGeom prst="rect">
            <a:avLst/>
          </a:prstGeom>
        </p:spPr>
      </p:pic>
      <p:sp>
        <p:nvSpPr>
          <p:cNvPr id="23" name="Text 16"/>
          <p:cNvSpPr/>
          <p:nvPr/>
        </p:nvSpPr>
        <p:spPr>
          <a:xfrm>
            <a:off x="2423041" y="8407598"/>
            <a:ext cx="3690342"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Role-Based Access Control</a:t>
            </a:r>
            <a:endParaRPr lang="en-US" sz="2200" dirty="0"/>
          </a:p>
        </p:txBody>
      </p:sp>
      <p:sp>
        <p:nvSpPr>
          <p:cNvPr id="24" name="Text 17"/>
          <p:cNvSpPr/>
          <p:nvPr/>
        </p:nvSpPr>
        <p:spPr>
          <a:xfrm>
            <a:off x="2423041" y="8908256"/>
            <a:ext cx="5839897"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Strict access permissions ensure that only authorized administrators can perform sensitive functions like task assignment.</a:t>
            </a:r>
            <a:endParaRPr lang="en-US" sz="1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81063" y="2733556"/>
            <a:ext cx="9081730" cy="699254"/>
          </a:xfrm>
          <a:prstGeom prst="rect">
            <a:avLst/>
          </a:prstGeom>
          <a:noFill/>
          <a:ln/>
        </p:spPr>
        <p:txBody>
          <a:bodyPr wrap="none" lIns="0" tIns="0" rIns="0" bIns="0" rtlCol="0" anchor="t"/>
          <a:lstStyle/>
          <a:p>
            <a:pPr marL="0" indent="0" algn="l">
              <a:lnSpc>
                <a:spcPts val="5500"/>
              </a:lnSpc>
              <a:buNone/>
            </a:pPr>
            <a:r>
              <a:rPr lang="en-US" sz="4400" dirty="0">
                <a:solidFill>
                  <a:srgbClr val="C6BFEE"/>
                </a:solidFill>
                <a:latin typeface="Prompt Medium" pitchFamily="34" charset="0"/>
                <a:ea typeface="Prompt Medium" pitchFamily="34" charset="-122"/>
                <a:cs typeface="Prompt Medium" pitchFamily="34" charset="-120"/>
              </a:rPr>
              <a:t>Dashboard and Future Expansion</a:t>
            </a:r>
            <a:endParaRPr lang="en-US" sz="4400" dirty="0"/>
          </a:p>
        </p:txBody>
      </p:sp>
      <p:sp>
        <p:nvSpPr>
          <p:cNvPr id="3" name="Text 1"/>
          <p:cNvSpPr/>
          <p:nvPr/>
        </p:nvSpPr>
        <p:spPr>
          <a:xfrm>
            <a:off x="881063" y="4062055"/>
            <a:ext cx="2854166" cy="349687"/>
          </a:xfrm>
          <a:prstGeom prst="rect">
            <a:avLst/>
          </a:prstGeom>
          <a:noFill/>
          <a:ln/>
        </p:spPr>
        <p:txBody>
          <a:bodyPr wrap="none" lIns="0" tIns="0" rIns="0" bIns="0" rtlCol="0" anchor="t"/>
          <a:lstStyle/>
          <a:p>
            <a:pPr marL="0" indent="0" algn="l">
              <a:lnSpc>
                <a:spcPts val="2750"/>
              </a:lnSpc>
              <a:buNone/>
            </a:pPr>
            <a:r>
              <a:rPr lang="en-US" sz="2200" dirty="0">
                <a:solidFill>
                  <a:srgbClr val="C6BFEE"/>
                </a:solidFill>
                <a:latin typeface="Prompt Medium" pitchFamily="34" charset="0"/>
                <a:ea typeface="Prompt Medium" pitchFamily="34" charset="-122"/>
                <a:cs typeface="Prompt Medium" pitchFamily="34" charset="-120"/>
              </a:rPr>
              <a:t>Dashboard Overview</a:t>
            </a:r>
            <a:endParaRPr lang="en-US" sz="2200" dirty="0"/>
          </a:p>
        </p:txBody>
      </p:sp>
      <p:sp>
        <p:nvSpPr>
          <p:cNvPr id="4" name="Text 2"/>
          <p:cNvSpPr/>
          <p:nvPr/>
        </p:nvSpPr>
        <p:spPr>
          <a:xfrm>
            <a:off x="881063" y="4663440"/>
            <a:ext cx="6127075"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The Admin Dashboard facilitates detailed user monitoring and task management with intuitive controls for task assignment, editing, and deletion.</a:t>
            </a:r>
            <a:endParaRPr lang="en-US" sz="1950" dirty="0"/>
          </a:p>
        </p:txBody>
      </p:sp>
      <p:sp>
        <p:nvSpPr>
          <p:cNvPr id="5" name="Text 3"/>
          <p:cNvSpPr/>
          <p:nvPr/>
        </p:nvSpPr>
        <p:spPr>
          <a:xfrm>
            <a:off x="881063" y="6098738"/>
            <a:ext cx="6127075"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The User Dashboard provides personalized access to login records, attendance status, and task lists, supporting user empowerment.</a:t>
            </a:r>
            <a:endParaRPr lang="en-US" sz="1950" dirty="0"/>
          </a:p>
        </p:txBody>
      </p:sp>
      <p:sp>
        <p:nvSpPr>
          <p:cNvPr id="6" name="Text 4"/>
          <p:cNvSpPr/>
          <p:nvPr/>
        </p:nvSpPr>
        <p:spPr>
          <a:xfrm>
            <a:off x="7629882" y="4062055"/>
            <a:ext cx="2932986" cy="349687"/>
          </a:xfrm>
          <a:prstGeom prst="rect">
            <a:avLst/>
          </a:prstGeom>
          <a:noFill/>
          <a:ln/>
        </p:spPr>
        <p:txBody>
          <a:bodyPr wrap="none" lIns="0" tIns="0" rIns="0" bIns="0" rtlCol="0" anchor="t"/>
          <a:lstStyle/>
          <a:p>
            <a:pPr marL="0" indent="0" algn="l">
              <a:lnSpc>
                <a:spcPts val="2750"/>
              </a:lnSpc>
              <a:buNone/>
            </a:pPr>
            <a:r>
              <a:rPr lang="en-US" sz="2200" dirty="0">
                <a:solidFill>
                  <a:srgbClr val="C6BFEE"/>
                </a:solidFill>
                <a:latin typeface="Prompt Medium" pitchFamily="34" charset="0"/>
                <a:ea typeface="Prompt Medium" pitchFamily="34" charset="-122"/>
                <a:cs typeface="Prompt Medium" pitchFamily="34" charset="-120"/>
              </a:rPr>
              <a:t>Future Enhancements</a:t>
            </a:r>
            <a:endParaRPr lang="en-US" sz="2200" dirty="0"/>
          </a:p>
        </p:txBody>
      </p:sp>
      <p:sp>
        <p:nvSpPr>
          <p:cNvPr id="7" name="Text 5"/>
          <p:cNvSpPr/>
          <p:nvPr/>
        </p:nvSpPr>
        <p:spPr>
          <a:xfrm>
            <a:off x="7629882" y="4663440"/>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Integrate Two-Factor Authentication (2FA) for enhanced access security.</a:t>
            </a:r>
            <a:endParaRPr lang="en-US" sz="1950" dirty="0"/>
          </a:p>
        </p:txBody>
      </p:sp>
      <p:sp>
        <p:nvSpPr>
          <p:cNvPr id="8" name="Text 6"/>
          <p:cNvSpPr/>
          <p:nvPr/>
        </p:nvSpPr>
        <p:spPr>
          <a:xfrm>
            <a:off x="7629882" y="5557361"/>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Implement AI-driven anomaly detection for real-time threat analysis.</a:t>
            </a:r>
            <a:endParaRPr lang="en-US" sz="1950" dirty="0"/>
          </a:p>
        </p:txBody>
      </p:sp>
      <p:sp>
        <p:nvSpPr>
          <p:cNvPr id="9" name="Text 7"/>
          <p:cNvSpPr/>
          <p:nvPr/>
        </p:nvSpPr>
        <p:spPr>
          <a:xfrm>
            <a:off x="7629882" y="6451283"/>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Enable real-time notification systems for security alerts and task updates.</a:t>
            </a:r>
            <a:endParaRPr lang="en-US" sz="1950" dirty="0"/>
          </a:p>
        </p:txBody>
      </p:sp>
      <p:sp>
        <p:nvSpPr>
          <p:cNvPr id="10" name="Text 8"/>
          <p:cNvSpPr/>
          <p:nvPr/>
        </p:nvSpPr>
        <p:spPr>
          <a:xfrm>
            <a:off x="7629882" y="7345204"/>
            <a:ext cx="6127075" cy="805815"/>
          </a:xfrm>
          <a:prstGeom prst="rect">
            <a:avLst/>
          </a:prstGeom>
          <a:noFill/>
          <a:ln/>
        </p:spPr>
        <p:txBody>
          <a:bodyPr wrap="square" lIns="0" tIns="0" rIns="0" bIns="0" rtlCol="0" anchor="t"/>
          <a:lstStyle/>
          <a:p>
            <a:pPr marL="342900" indent="-342900" algn="l">
              <a:lnSpc>
                <a:spcPts val="3150"/>
              </a:lnSpc>
              <a:buSzPct val="100000"/>
              <a:buChar char="•"/>
            </a:pPr>
            <a:r>
              <a:rPr lang="en-US" sz="1950" dirty="0">
                <a:solidFill>
                  <a:srgbClr val="DAD8E9"/>
                </a:solidFill>
                <a:latin typeface="Mukta Light" pitchFamily="34" charset="0"/>
                <a:ea typeface="Mukta Light" pitchFamily="34" charset="-122"/>
                <a:cs typeface="Mukta Light" pitchFamily="34" charset="-120"/>
              </a:rPr>
              <a:t>Explore biometric login integration for robust user verification.</a:t>
            </a:r>
            <a:endParaRPr lang="en-US" sz="1950" dirty="0"/>
          </a:p>
        </p:txBody>
      </p:sp>
      <p:pic>
        <p:nvPicPr>
          <p:cNvPr id="12" name="Picture 11">
            <a:extLst>
              <a:ext uri="{FF2B5EF4-FFF2-40B4-BE49-F238E27FC236}">
                <a16:creationId xmlns:a16="http://schemas.microsoft.com/office/drawing/2014/main" id="{DF12D5C8-C06F-FD40-1FC3-265DE77360C8}"/>
              </a:ext>
            </a:extLst>
          </p:cNvPr>
          <p:cNvPicPr>
            <a:picLocks noChangeAspect="1"/>
          </p:cNvPicPr>
          <p:nvPr/>
        </p:nvPicPr>
        <p:blipFill>
          <a:blip r:embed="rId3"/>
          <a:stretch>
            <a:fillRect/>
          </a:stretch>
        </p:blipFill>
        <p:spPr>
          <a:xfrm rot="16200000">
            <a:off x="11458486" y="7781510"/>
            <a:ext cx="1152686" cy="519114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81063" y="3701534"/>
            <a:ext cx="11324749" cy="699254"/>
          </a:xfrm>
          <a:prstGeom prst="rect">
            <a:avLst/>
          </a:prstGeom>
          <a:noFill/>
          <a:ln/>
        </p:spPr>
        <p:txBody>
          <a:bodyPr wrap="none" lIns="0" tIns="0" rIns="0" bIns="0" rtlCol="0" anchor="t"/>
          <a:lstStyle/>
          <a:p>
            <a:pPr marL="0" indent="0" algn="l">
              <a:lnSpc>
                <a:spcPts val="5500"/>
              </a:lnSpc>
              <a:buNone/>
            </a:pPr>
            <a:r>
              <a:rPr lang="en-US" sz="4400" b="1" dirty="0">
                <a:solidFill>
                  <a:srgbClr val="C6BFEE"/>
                </a:solidFill>
                <a:latin typeface="Prompt Medium" pitchFamily="34" charset="0"/>
                <a:ea typeface="Prompt Medium" pitchFamily="34" charset="-122"/>
                <a:cs typeface="Prompt Medium" pitchFamily="34" charset="-120"/>
              </a:rPr>
              <a:t>Integrating Essential Security Techniques</a:t>
            </a:r>
            <a:endParaRPr lang="en-US" sz="4400" dirty="0"/>
          </a:p>
        </p:txBody>
      </p:sp>
      <p:sp>
        <p:nvSpPr>
          <p:cNvPr id="3" name="Text 1"/>
          <p:cNvSpPr/>
          <p:nvPr/>
        </p:nvSpPr>
        <p:spPr>
          <a:xfrm>
            <a:off x="881063" y="4904303"/>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b="1" dirty="0">
                <a:solidFill>
                  <a:srgbClr val="DAD8E9"/>
                </a:solidFill>
                <a:latin typeface="Mukta Light" pitchFamily="34" charset="0"/>
                <a:ea typeface="Mukta Light" pitchFamily="34" charset="-122"/>
                <a:cs typeface="Mukta Light" pitchFamily="34" charset="-120"/>
              </a:rPr>
              <a:t>Two-Factor Authentication (2FA): Adds a second verification step to enhance login security.</a:t>
            </a:r>
            <a:endParaRPr lang="en-US" sz="1950" dirty="0"/>
          </a:p>
        </p:txBody>
      </p:sp>
      <p:sp>
        <p:nvSpPr>
          <p:cNvPr id="4" name="Text 2"/>
          <p:cNvSpPr/>
          <p:nvPr/>
        </p:nvSpPr>
        <p:spPr>
          <a:xfrm>
            <a:off x="881063" y="5395317"/>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b="1" dirty="0">
                <a:solidFill>
                  <a:srgbClr val="DAD8E9"/>
                </a:solidFill>
                <a:latin typeface="Mukta Light" pitchFamily="34" charset="0"/>
                <a:ea typeface="Mukta Light" pitchFamily="34" charset="-122"/>
                <a:cs typeface="Mukta Light" pitchFamily="34" charset="-120"/>
              </a:rPr>
              <a:t>AI-Driven Anomaly Detection: Uses machine learning to identify suspicious behaviors in real time.</a:t>
            </a:r>
            <a:endParaRPr lang="en-US" sz="1950" dirty="0"/>
          </a:p>
        </p:txBody>
      </p:sp>
      <p:sp>
        <p:nvSpPr>
          <p:cNvPr id="5" name="Text 3"/>
          <p:cNvSpPr/>
          <p:nvPr/>
        </p:nvSpPr>
        <p:spPr>
          <a:xfrm>
            <a:off x="881063" y="5886331"/>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b="1" dirty="0">
                <a:solidFill>
                  <a:srgbClr val="DAD8E9"/>
                </a:solidFill>
                <a:latin typeface="Mukta Light" pitchFamily="34" charset="0"/>
                <a:ea typeface="Mukta Light" pitchFamily="34" charset="-122"/>
                <a:cs typeface="Mukta Light" pitchFamily="34" charset="-120"/>
              </a:rPr>
              <a:t>Real-Time Notifications: Alerts users and admins instantly about critical security events.</a:t>
            </a:r>
            <a:endParaRPr lang="en-US" sz="1950" dirty="0"/>
          </a:p>
        </p:txBody>
      </p:sp>
      <p:sp>
        <p:nvSpPr>
          <p:cNvPr id="6" name="Text 4"/>
          <p:cNvSpPr/>
          <p:nvPr/>
        </p:nvSpPr>
        <p:spPr>
          <a:xfrm>
            <a:off x="881063" y="6377345"/>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b="1" dirty="0">
                <a:solidFill>
                  <a:srgbClr val="DAD8E9"/>
                </a:solidFill>
                <a:latin typeface="Mukta Light" pitchFamily="34" charset="0"/>
                <a:ea typeface="Mukta Light" pitchFamily="34" charset="-122"/>
                <a:cs typeface="Mukta Light" pitchFamily="34" charset="-120"/>
              </a:rPr>
              <a:t>Biometric Authentication: Supports fingerprint or facial recognition for strong user verification.</a:t>
            </a:r>
            <a:endParaRPr lang="en-US" sz="1950" dirty="0"/>
          </a:p>
        </p:txBody>
      </p:sp>
      <p:sp>
        <p:nvSpPr>
          <p:cNvPr id="7" name="Text 5"/>
          <p:cNvSpPr/>
          <p:nvPr/>
        </p:nvSpPr>
        <p:spPr>
          <a:xfrm>
            <a:off x="881063" y="6868358"/>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1950" b="1" dirty="0">
                <a:solidFill>
                  <a:srgbClr val="DAD8E9"/>
                </a:solidFill>
                <a:latin typeface="Mukta Light" pitchFamily="34" charset="0"/>
                <a:ea typeface="Mukta Light" pitchFamily="34" charset="-122"/>
                <a:cs typeface="Mukta Light" pitchFamily="34" charset="-120"/>
              </a:rPr>
              <a:t>Role-Based Access Control (RBAC): Ensures users have appropriate permissions to protect sensitive data.</a:t>
            </a:r>
            <a:endParaRPr lang="en-US" sz="1950" dirty="0"/>
          </a:p>
        </p:txBody>
      </p:sp>
      <p:pic>
        <p:nvPicPr>
          <p:cNvPr id="9" name="Picture 8">
            <a:extLst>
              <a:ext uri="{FF2B5EF4-FFF2-40B4-BE49-F238E27FC236}">
                <a16:creationId xmlns:a16="http://schemas.microsoft.com/office/drawing/2014/main" id="{69C45094-9CCB-C564-734B-F4AE95E4176E}"/>
              </a:ext>
            </a:extLst>
          </p:cNvPr>
          <p:cNvPicPr>
            <a:picLocks noChangeAspect="1"/>
          </p:cNvPicPr>
          <p:nvPr/>
        </p:nvPicPr>
        <p:blipFill>
          <a:blip r:embed="rId3"/>
          <a:stretch>
            <a:fillRect/>
          </a:stretch>
        </p:blipFill>
        <p:spPr>
          <a:xfrm rot="5400000">
            <a:off x="10982235" y="7324636"/>
            <a:ext cx="1152686" cy="61436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677</Words>
  <Application>Microsoft Office PowerPoint</Application>
  <PresentationFormat>Custom</PresentationFormat>
  <Paragraphs>81</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Mukta Light</vt:lpstr>
      <vt:lpstr>Arial</vt:lpstr>
      <vt:lpstr>Prompt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NATHAN YAKOB</cp:lastModifiedBy>
  <cp:revision>2</cp:revision>
  <dcterms:created xsi:type="dcterms:W3CDTF">2025-05-08T13:33:26Z</dcterms:created>
  <dcterms:modified xsi:type="dcterms:W3CDTF">2025-05-08T13:41:36Z</dcterms:modified>
</cp:coreProperties>
</file>